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9" r:id="rId2"/>
    <p:sldId id="300" r:id="rId3"/>
    <p:sldId id="301" r:id="rId4"/>
    <p:sldId id="256" r:id="rId5"/>
    <p:sldId id="268" r:id="rId6"/>
    <p:sldId id="269" r:id="rId7"/>
    <p:sldId id="291" r:id="rId8"/>
    <p:sldId id="292" r:id="rId9"/>
    <p:sldId id="290" r:id="rId10"/>
    <p:sldId id="266" r:id="rId11"/>
    <p:sldId id="267" r:id="rId12"/>
    <p:sldId id="288" r:id="rId13"/>
    <p:sldId id="262" r:id="rId14"/>
    <p:sldId id="281" r:id="rId15"/>
    <p:sldId id="279" r:id="rId16"/>
    <p:sldId id="280" r:id="rId17"/>
    <p:sldId id="282" r:id="rId18"/>
    <p:sldId id="283" r:id="rId19"/>
    <p:sldId id="284" r:id="rId20"/>
    <p:sldId id="285" r:id="rId21"/>
    <p:sldId id="286" r:id="rId22"/>
    <p:sldId id="287" r:id="rId23"/>
    <p:sldId id="293" r:id="rId24"/>
    <p:sldId id="294" r:id="rId25"/>
    <p:sldId id="295" r:id="rId26"/>
    <p:sldId id="296" r:id="rId27"/>
    <p:sldId id="297" r:id="rId28"/>
    <p:sldId id="265" r:id="rId29"/>
  </p:sldIdLst>
  <p:sldSz cx="12192000" cy="6858000"/>
  <p:notesSz cx="6858000" cy="9144000"/>
  <p:embeddedFontLst>
    <p:embeddedFont>
      <p:font typeface="맑은 고딕" pitchFamily="50" charset="-127"/>
      <p:regular r:id="rId30"/>
      <p:bold r:id="rId31"/>
    </p:embeddedFont>
    <p:embeddedFont>
      <p:font typeface="타이포_쌍문동 B" pitchFamily="18" charset="-127"/>
      <p:bold r:id="rId32"/>
    </p:embeddedFont>
    <p:embeddedFont>
      <p:font typeface="나눔고딕" pitchFamily="50" charset="-127"/>
      <p:regular r:id="rId33"/>
      <p:bold r:id="rId34"/>
    </p:embeddedFont>
    <p:embeddedFont>
      <p:font typeface="나눔고딕 ExtraBold" pitchFamily="50" charset="-127"/>
      <p:bold r:id="rId35"/>
    </p:embeddedFont>
    <p:embeddedFont>
      <p:font typeface="D2Coding ligature" pitchFamily="49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405A"/>
    <a:srgbClr val="3F97AB"/>
    <a:srgbClr val="FFD9B7"/>
    <a:srgbClr val="FC9680"/>
    <a:srgbClr val="FA5C3C"/>
    <a:srgbClr val="FFECDB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6408" autoAdjust="0"/>
  </p:normalViewPr>
  <p:slideViewPr>
    <p:cSldViewPr snapToGrid="0" showGuides="1">
      <p:cViewPr>
        <p:scale>
          <a:sx n="107" d="100"/>
          <a:sy n="107" d="100"/>
        </p:scale>
        <p:origin x="-102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897435D-4084-4024-B5A5-A2158463A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EFBFC92-FB2A-40FD-862B-112498CDA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1B4830-B299-4C42-A244-5C28D4CFA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57B9EEA-D8C0-4EB7-B596-6C1E315F6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959638F-26BA-4C7A-B3C2-A07DCFEE7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201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820E183-D024-4C03-A338-1BF76CC18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D5993A77-7EF2-47FD-9EC0-09BE72612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DCAD2EA-0FD0-47CB-9D6E-4E2B5C8FA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6372413-C331-447C-8394-77E5EC8E7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2A241DD-68F5-44AB-9EF6-D89B6FCE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437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163ADE65-DE35-4DB3-B8FA-B0C2E1555E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9167267-796D-4AD2-98F0-EBE6E3C63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3A5CCEC-15D8-4312-9BB7-66C4770F1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590D506-B12F-45EC-9CD5-7606280E5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588F87F-08E2-431A-A0B3-7E29A9992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742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620688"/>
            <a:ext cx="1219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0" y="6597352"/>
            <a:ext cx="12192000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559829" y="6597352"/>
            <a:ext cx="2844800" cy="241002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‹#›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21845987-2C55-46C3-B831-AE09533DBD3E}" type="datetime1">
              <a:rPr lang="ko-KR" altLang="en-US" smtClean="0"/>
              <a:t>2019-05-17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3604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620688"/>
            <a:ext cx="1219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0" y="6597352"/>
            <a:ext cx="12192000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559829" y="6597352"/>
            <a:ext cx="2844800" cy="241002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‹#›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21845987-2C55-46C3-B831-AE09533DBD3E}" type="datetime1">
              <a:rPr lang="ko-KR" altLang="en-US" smtClean="0"/>
              <a:t>2019-05-17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698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0" y="620688"/>
            <a:ext cx="1219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0" y="6597352"/>
            <a:ext cx="12192000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559829" y="6597352"/>
            <a:ext cx="2844800" cy="241002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‹#›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21845987-2C55-46C3-B831-AE09533DBD3E}" type="datetime1">
              <a:rPr lang="ko-KR" altLang="en-US" smtClean="0"/>
              <a:t>2019-05-17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698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90DC46A-2C59-4F0E-A984-528CA73D1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CEBF2FA-0E63-45A0-A015-7D245AA29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F5BC9A9-A7B5-4074-925A-A09B6F6B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46F48EF-95B6-4AAA-ACC7-7DDF8505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AAC80A8-D947-4A16-9C6F-E77957126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494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F589719-3795-478A-899C-1C530F69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79D1033-46D3-4280-90BC-8173B190A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04F9B65-4909-482D-A188-238238D8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880760D-94AE-4C5D-894C-39CD13D5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4D3C162-6CB8-4356-BA27-3E231767A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68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C169A5-41BE-4F74-BAD8-1BBA9A222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1C14045-6212-488B-AEEE-7230ADC812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08683558-EEC7-4B3C-8EE7-922789B26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C89136B-9B4A-4065-89AA-0F1E81181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B40CFCF-8434-4E13-84D0-B114100D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7B198EC-F92A-41DD-8781-90783A1E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240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3D69E77-05BF-4C58-BAAD-078F452E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91232718-0D69-4CA7-AABB-79FF4BFFB4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A7FEAF0F-D969-4E12-BF65-0C41FA04A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FCEA60E-C617-43A6-B0F3-64B60661B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D1DFB5D1-401B-4A5C-BE50-7206F1F3E6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BA155AC7-A859-420B-8D6E-9F7B1118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CC540952-3D5E-497D-A152-660A56819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245BD4F2-F440-40EF-B2DC-60A939765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810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E92D165-B11A-46A6-B677-C65E7CD2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1F609B1C-E25A-4DC6-94AF-B748E2FB9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D93BE1B-E86D-45B2-AFC7-9A36CD03B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380CB1A3-2C76-4755-9198-CEF1E9EB0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68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633BFE0-DD5E-4EE1-A1C4-663F9FD68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BEC6A170-7F7A-4336-8690-718CFCBE1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4FC09F4-B0A3-48C9-8FE1-0140D0AD2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840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8D193D2-0470-4DB7-99FE-64DEC6A71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22D76A6-725E-40E2-A77A-3109CBB04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8A31B11-938D-4EF3-AFF6-67CDD91D6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33AD36A-C19A-4E51-B963-C7B72618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9E78BB1-E968-4BE2-85AF-5787F078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DC6AE98-C763-4079-84D5-F759D80C7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223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5C7638F-EAF3-4117-9982-C568090AA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5FE263A2-785F-4A53-8FBD-A59B4A225A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2615A4F-DD73-440F-8D8C-0AA25D7EB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8EC7F47C-2CB9-49A4-BD13-C13349FB5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E6C2962-9583-4A4F-AE66-C80F805BA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44A32EC-25A5-4182-AEC0-05532512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29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6E3D2A70-DF3A-4289-9AAA-501B4F25E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FE66BF53-9415-454E-B902-C7D81DBBD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C7C2C3E-C0F5-4183-9683-F5F95E573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FE201-9BEF-4241-A6D7-B2E89239AFDF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3A4B435-BB71-4C5F-B8F7-9FCE806EBF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181AC6-49C5-4AF3-B472-32486D0E1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90E06-0D71-4E5C-A8F9-7C1517BDE1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85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688" y="136110"/>
            <a:ext cx="341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1. </a:t>
            </a:r>
            <a:r>
              <a:rPr lang="ko-KR" altLang="en-US" b="1" dirty="0" smtClean="0"/>
              <a:t>프로젝트 내용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창고 시스템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1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1879" y="620689"/>
            <a:ext cx="1157678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귀하는 귀하 소유의 창고를 이용하여 </a:t>
            </a:r>
            <a:r>
              <a:rPr lang="ko-KR" altLang="en-US" sz="1600" dirty="0" err="1" smtClean="0">
                <a:latin typeface="+mn-ea"/>
              </a:rPr>
              <a:t>풀필먼트</a:t>
            </a:r>
            <a:r>
              <a:rPr lang="ko-KR" altLang="en-US" sz="1600" dirty="0" smtClean="0">
                <a:latin typeface="+mn-ea"/>
              </a:rPr>
              <a:t> 서비스</a:t>
            </a:r>
            <a:r>
              <a:rPr lang="en-US" altLang="ko-KR" sz="1600" dirty="0" smtClean="0">
                <a:latin typeface="+mn-ea"/>
              </a:rPr>
              <a:t>(Fulfillment Service)</a:t>
            </a:r>
            <a:r>
              <a:rPr lang="ko-KR" altLang="en-US" sz="1600" dirty="0" smtClean="0">
                <a:latin typeface="+mn-ea"/>
              </a:rPr>
              <a:t>를 하고자 한다</a:t>
            </a:r>
            <a:r>
              <a:rPr lang="en-US" altLang="ko-KR" sz="1600" dirty="0" smtClean="0">
                <a:latin typeface="+mn-ea"/>
              </a:rPr>
              <a:t>. </a:t>
            </a:r>
            <a:endParaRPr lang="en-US" altLang="ko-KR" sz="1600" dirty="0">
              <a:latin typeface="+mn-ea"/>
            </a:endParaRP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귀하는 </a:t>
            </a:r>
            <a:r>
              <a:rPr lang="en-US" altLang="ko-KR" sz="1600" dirty="0" smtClean="0">
                <a:latin typeface="+mn-ea"/>
              </a:rPr>
              <a:t>3</a:t>
            </a:r>
            <a:r>
              <a:rPr lang="ko-KR" altLang="en-US" sz="1600" dirty="0" smtClean="0">
                <a:latin typeface="+mn-ea"/>
              </a:rPr>
              <a:t>개 이상의 쇼핑몰</a:t>
            </a:r>
            <a:r>
              <a:rPr lang="en-US" altLang="ko-KR" sz="1600" dirty="0" smtClean="0">
                <a:latin typeface="+mn-ea"/>
              </a:rPr>
              <a:t>, 4</a:t>
            </a:r>
            <a:r>
              <a:rPr lang="ko-KR" altLang="en-US" sz="1600" dirty="0" smtClean="0">
                <a:latin typeface="+mn-ea"/>
              </a:rPr>
              <a:t>개의 운송회사</a:t>
            </a:r>
            <a:r>
              <a:rPr lang="en-US" altLang="ko-KR" sz="1600" dirty="0" smtClean="0">
                <a:latin typeface="+mn-ea"/>
              </a:rPr>
              <a:t>(</a:t>
            </a:r>
            <a:r>
              <a:rPr lang="ko-KR" altLang="en-US" sz="1600" dirty="0" smtClean="0">
                <a:latin typeface="+mn-ea"/>
              </a:rPr>
              <a:t>경기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중부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영남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서부물류</a:t>
            </a:r>
            <a:r>
              <a:rPr lang="en-US" altLang="ko-KR" sz="1600" dirty="0" smtClean="0">
                <a:latin typeface="+mn-ea"/>
              </a:rPr>
              <a:t>) </a:t>
            </a:r>
            <a:r>
              <a:rPr lang="ko-KR" altLang="en-US" sz="1600" dirty="0" smtClean="0">
                <a:latin typeface="+mn-ea"/>
              </a:rPr>
              <a:t>및 </a:t>
            </a:r>
            <a:r>
              <a:rPr lang="en-US" altLang="ko-KR" sz="1600" dirty="0" smtClean="0">
                <a:latin typeface="+mn-ea"/>
              </a:rPr>
              <a:t>5</a:t>
            </a:r>
            <a:r>
              <a:rPr lang="ko-KR" altLang="en-US" sz="1600" dirty="0" smtClean="0">
                <a:latin typeface="+mn-ea"/>
              </a:rPr>
              <a:t>개 이상의     구매처와 거래하고 있다</a:t>
            </a:r>
            <a:r>
              <a:rPr lang="en-US" altLang="ko-KR" sz="1600" dirty="0" smtClean="0">
                <a:latin typeface="+mn-ea"/>
              </a:rPr>
              <a:t>. 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쇼핑몰로부터는 송장을 </a:t>
            </a:r>
            <a:r>
              <a:rPr lang="en-US" altLang="ko-KR" sz="1600" dirty="0" smtClean="0">
                <a:latin typeface="+mn-ea"/>
              </a:rPr>
              <a:t>CSV </a:t>
            </a:r>
            <a:r>
              <a:rPr lang="ko-KR" altLang="en-US" sz="1600" dirty="0" smtClean="0">
                <a:latin typeface="+mn-ea"/>
              </a:rPr>
              <a:t>형태로 받아서 처리한다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송장에는 받는 사람의 이름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전화번호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주소와 배달할 품목의 제품코드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제품명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수량이 들어가 있다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전일 오후 </a:t>
            </a:r>
            <a:r>
              <a:rPr lang="en-US" altLang="ko-KR" sz="1600" dirty="0" smtClean="0">
                <a:latin typeface="+mn-ea"/>
              </a:rPr>
              <a:t>6</a:t>
            </a:r>
            <a:r>
              <a:rPr lang="ko-KR" altLang="en-US" sz="1600" dirty="0" smtClean="0">
                <a:latin typeface="+mn-ea"/>
              </a:rPr>
              <a:t>시부터 금일 오전 </a:t>
            </a:r>
            <a:r>
              <a:rPr lang="en-US" altLang="ko-KR" sz="1600" dirty="0" smtClean="0">
                <a:latin typeface="+mn-ea"/>
              </a:rPr>
              <a:t>9</a:t>
            </a:r>
            <a:r>
              <a:rPr lang="ko-KR" altLang="en-US" sz="1600" dirty="0" smtClean="0">
                <a:latin typeface="+mn-ea"/>
              </a:rPr>
              <a:t>시까지의 주문은 오전 </a:t>
            </a:r>
            <a:r>
              <a:rPr lang="en-US" altLang="ko-KR" sz="1600" dirty="0" smtClean="0">
                <a:latin typeface="+mn-ea"/>
              </a:rPr>
              <a:t>9</a:t>
            </a:r>
            <a:r>
              <a:rPr lang="ko-KR" altLang="en-US" sz="1600" dirty="0" smtClean="0">
                <a:latin typeface="+mn-ea"/>
              </a:rPr>
              <a:t>시에 처리하고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금일 오전 </a:t>
            </a:r>
            <a:r>
              <a:rPr lang="en-US" altLang="ko-KR" sz="1600" dirty="0" smtClean="0">
                <a:latin typeface="+mn-ea"/>
              </a:rPr>
              <a:t>9</a:t>
            </a:r>
            <a:r>
              <a:rPr lang="ko-KR" altLang="en-US" sz="1600" dirty="0" smtClean="0">
                <a:latin typeface="+mn-ea"/>
              </a:rPr>
              <a:t>시부터 오후 </a:t>
            </a:r>
            <a:r>
              <a:rPr lang="en-US" altLang="ko-KR" sz="1600" dirty="0" smtClean="0">
                <a:latin typeface="+mn-ea"/>
              </a:rPr>
              <a:t>6</a:t>
            </a:r>
            <a:r>
              <a:rPr lang="ko-KR" altLang="en-US" sz="1600" dirty="0" smtClean="0">
                <a:latin typeface="+mn-ea"/>
              </a:rPr>
              <a:t>시까지의 주문은 오후 </a:t>
            </a:r>
            <a:r>
              <a:rPr lang="en-US" altLang="ko-KR" sz="1600" dirty="0" smtClean="0">
                <a:latin typeface="+mn-ea"/>
              </a:rPr>
              <a:t>6</a:t>
            </a:r>
            <a:r>
              <a:rPr lang="ko-KR" altLang="en-US" sz="1600" dirty="0" smtClean="0">
                <a:latin typeface="+mn-ea"/>
              </a:rPr>
              <a:t>시에 처리한다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처리해야 할 것은 운송회사의 트럭에 </a:t>
            </a:r>
            <a:r>
              <a:rPr lang="ko-KR" altLang="en-US" sz="1600" dirty="0" err="1" smtClean="0">
                <a:latin typeface="+mn-ea"/>
              </a:rPr>
              <a:t>운송지</a:t>
            </a:r>
            <a:r>
              <a:rPr lang="ko-KR" altLang="en-US" sz="1600" dirty="0" smtClean="0">
                <a:latin typeface="+mn-ea"/>
              </a:rPr>
              <a:t> 별로 화물을 적재하고 송장을 운송회사에 전달하는 것이다</a:t>
            </a:r>
            <a:r>
              <a:rPr lang="en-US" altLang="ko-KR" sz="1600" dirty="0" smtClean="0">
                <a:latin typeface="+mn-ea"/>
              </a:rPr>
              <a:t>. (</a:t>
            </a:r>
            <a:r>
              <a:rPr lang="ko-KR" altLang="en-US" sz="1600" dirty="0" smtClean="0">
                <a:latin typeface="+mn-ea"/>
              </a:rPr>
              <a:t>출고</a:t>
            </a:r>
            <a:r>
              <a:rPr lang="en-US" altLang="ko-KR" sz="1600" dirty="0" smtClean="0">
                <a:latin typeface="+mn-ea"/>
              </a:rPr>
              <a:t>)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창고에 보관되어 있는 물품은 최소한 </a:t>
            </a:r>
            <a:r>
              <a:rPr lang="en-US" altLang="ko-KR" sz="1600" dirty="0" smtClean="0">
                <a:latin typeface="+mn-ea"/>
              </a:rPr>
              <a:t>30</a:t>
            </a:r>
            <a:r>
              <a:rPr lang="ko-KR" altLang="en-US" sz="1600" dirty="0" smtClean="0">
                <a:latin typeface="+mn-ea"/>
              </a:rPr>
              <a:t>가지 이상이어야 하고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물품을 관리하기 위해서 물품의 </a:t>
            </a:r>
            <a:r>
              <a:rPr lang="en-US" altLang="ko-KR" sz="1600" dirty="0" smtClean="0">
                <a:latin typeface="+mn-ea"/>
              </a:rPr>
              <a:t>ID, </a:t>
            </a:r>
            <a:r>
              <a:rPr lang="ko-KR" altLang="en-US" sz="1600" dirty="0" smtClean="0">
                <a:latin typeface="+mn-ea"/>
              </a:rPr>
              <a:t>물품명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사진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개별가격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재고수량을 보관하여야 한다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재고수량이 </a:t>
            </a:r>
            <a:r>
              <a:rPr lang="en-US" altLang="ko-KR" sz="1600" dirty="0" smtClean="0">
                <a:latin typeface="+mn-ea"/>
              </a:rPr>
              <a:t>10</a:t>
            </a:r>
            <a:r>
              <a:rPr lang="ko-KR" altLang="en-US" sz="1600" dirty="0" smtClean="0">
                <a:latin typeface="+mn-ea"/>
              </a:rPr>
              <a:t>개 미만으로 떨어지는 순간 구매처에 발주를 하여야 하고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구매처는 발주한 다음날 오전 </a:t>
            </a:r>
            <a:r>
              <a:rPr lang="en-US" altLang="ko-KR" sz="1600" dirty="0" smtClean="0">
                <a:latin typeface="+mn-ea"/>
              </a:rPr>
              <a:t>10</a:t>
            </a:r>
            <a:r>
              <a:rPr lang="ko-KR" altLang="en-US" sz="1600" dirty="0" smtClean="0">
                <a:latin typeface="+mn-ea"/>
              </a:rPr>
              <a:t>시에 납품을 한다</a:t>
            </a:r>
            <a:r>
              <a:rPr lang="en-US" altLang="ko-KR" sz="1600" dirty="0" smtClean="0">
                <a:latin typeface="+mn-ea"/>
              </a:rPr>
              <a:t>. (</a:t>
            </a:r>
            <a:r>
              <a:rPr lang="ko-KR" altLang="en-US" sz="1600" dirty="0" smtClean="0">
                <a:latin typeface="+mn-ea"/>
              </a:rPr>
              <a:t>입고</a:t>
            </a:r>
            <a:r>
              <a:rPr lang="en-US" altLang="ko-KR" sz="1600" dirty="0" smtClean="0">
                <a:latin typeface="+mn-ea"/>
              </a:rPr>
              <a:t>) </a:t>
            </a:r>
            <a:r>
              <a:rPr lang="ko-KR" altLang="en-US" sz="1600" dirty="0" smtClean="0">
                <a:latin typeface="+mn-ea"/>
              </a:rPr>
              <a:t>재고수량이 모자라면 운송을 할 수 없다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관리자는 언제든지 창고의 재고를 파악할 수 있어야 하고</a:t>
            </a:r>
            <a:r>
              <a:rPr lang="en-US" altLang="ko-KR" sz="1600" dirty="0" smtClean="0">
                <a:latin typeface="+mn-ea"/>
              </a:rPr>
              <a:t>(</a:t>
            </a:r>
            <a:r>
              <a:rPr lang="ko-KR" altLang="en-US" sz="1600" dirty="0" smtClean="0">
                <a:latin typeface="+mn-ea"/>
              </a:rPr>
              <a:t>재고조사</a:t>
            </a:r>
            <a:r>
              <a:rPr lang="en-US" altLang="ko-KR" sz="1600" dirty="0" smtClean="0">
                <a:latin typeface="+mn-ea"/>
              </a:rPr>
              <a:t>), </a:t>
            </a:r>
            <a:r>
              <a:rPr lang="ko-KR" altLang="en-US" sz="1600" dirty="0" smtClean="0">
                <a:latin typeface="+mn-ea"/>
              </a:rPr>
              <a:t>영업을 위해서 창고에서 보관하고 있는 물품을 사진을 포함하여 잠재 고객에게 보여줄 수 있어야 한다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매월 단위로 쇼핑몰에 대금을 청구하는데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청구 금액은 물품 가격과 물품 가격의 </a:t>
            </a:r>
            <a:r>
              <a:rPr lang="en-US" altLang="ko-KR" sz="1600" dirty="0" smtClean="0">
                <a:latin typeface="+mn-ea"/>
              </a:rPr>
              <a:t>10%</a:t>
            </a:r>
            <a:r>
              <a:rPr lang="ko-KR" altLang="en-US" sz="1600" dirty="0" smtClean="0">
                <a:latin typeface="+mn-ea"/>
              </a:rPr>
              <a:t>에 해당하는 </a:t>
            </a:r>
            <a:r>
              <a:rPr lang="ko-KR" altLang="en-US" sz="1600" dirty="0" err="1" smtClean="0">
                <a:latin typeface="+mn-ea"/>
              </a:rPr>
              <a:t>서비스료</a:t>
            </a:r>
            <a:r>
              <a:rPr lang="ko-KR" altLang="en-US" sz="1600" dirty="0" smtClean="0">
                <a:latin typeface="+mn-ea"/>
              </a:rPr>
              <a:t> 및 </a:t>
            </a:r>
            <a:r>
              <a:rPr lang="en-US" altLang="ko-KR" sz="1600" dirty="0" smtClean="0">
                <a:latin typeface="+mn-ea"/>
              </a:rPr>
              <a:t>1</a:t>
            </a:r>
            <a:r>
              <a:rPr lang="ko-KR" altLang="en-US" sz="1600" dirty="0" smtClean="0">
                <a:latin typeface="+mn-ea"/>
              </a:rPr>
              <a:t>개의 송장당 </a:t>
            </a:r>
            <a:r>
              <a:rPr lang="en-US" altLang="ko-KR" sz="1600" dirty="0" smtClean="0">
                <a:latin typeface="+mn-ea"/>
              </a:rPr>
              <a:t>10,000</a:t>
            </a:r>
            <a:r>
              <a:rPr lang="ko-KR" altLang="en-US" sz="1600" dirty="0" smtClean="0">
                <a:latin typeface="+mn-ea"/>
              </a:rPr>
              <a:t>원이다</a:t>
            </a:r>
            <a:r>
              <a:rPr lang="en-US" altLang="ko-KR" sz="1600" dirty="0" smtClean="0">
                <a:latin typeface="+mn-ea"/>
              </a:rPr>
              <a:t>.</a:t>
            </a:r>
            <a:r>
              <a:rPr lang="ko-KR" altLang="en-US" sz="1600" dirty="0" smtClean="0">
                <a:latin typeface="+mn-ea"/>
              </a:rPr>
              <a:t> 구매처와 운송회사에는 매월 단위로 물품 가격과 운송비를 지급한다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68288" indent="-268288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ko-KR" altLang="en-US" sz="1600" dirty="0" smtClean="0">
                <a:latin typeface="+mn-ea"/>
              </a:rPr>
              <a:t>관리자는 월 단위로 판매 내역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발주 내역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운송 내역 및 매출 </a:t>
            </a:r>
            <a:r>
              <a:rPr lang="ko-KR" altLang="en-US" sz="1600" dirty="0" err="1" smtClean="0">
                <a:latin typeface="+mn-ea"/>
              </a:rPr>
              <a:t>총이익을</a:t>
            </a:r>
            <a:r>
              <a:rPr lang="ko-KR" altLang="en-US" sz="1600" dirty="0" smtClean="0">
                <a:latin typeface="+mn-ea"/>
              </a:rPr>
              <a:t> 알 수 있어야 한다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구매처와 운송회사는 시스템에 로그인해서 일별</a:t>
            </a:r>
            <a:r>
              <a:rPr lang="en-US" altLang="ko-KR" sz="1600" dirty="0" smtClean="0">
                <a:latin typeface="+mn-ea"/>
              </a:rPr>
              <a:t>/</a:t>
            </a:r>
            <a:r>
              <a:rPr lang="ko-KR" altLang="en-US" sz="1600" dirty="0" smtClean="0">
                <a:latin typeface="+mn-ea"/>
              </a:rPr>
              <a:t>월별 주문내역을 확인할 수 있어야 한다</a:t>
            </a:r>
            <a:r>
              <a:rPr lang="en-US" altLang="ko-KR" sz="1600" dirty="0" smtClean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090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8CBE957-F639-49DD-AA30-20E7F460F530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F6735141-9122-4562-896D-6877DF16D46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9417A787-A310-4720-AF59-F3EA9FBCEAEE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87AACFD9-75B4-4FEC-975D-5950CEB9C4A5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3E4FE8B-7C79-40ED-B087-83FD19CFA447}"/>
              </a:ext>
            </a:extLst>
          </p:cNvPr>
          <p:cNvSpPr/>
          <p:nvPr/>
        </p:nvSpPr>
        <p:spPr>
          <a:xfrm>
            <a:off x="5424992" y="552626"/>
            <a:ext cx="13420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화면구동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30E76C3D-D8C6-4D2B-82DD-4E08BA04AEFC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9BDE9CF8-847B-497A-9D75-AABC5630067A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xmlns="" id="{9B5037FB-079D-410F-B1A6-AC98DFE53D08}"/>
              </a:ext>
            </a:extLst>
          </p:cNvPr>
          <p:cNvSpPr/>
          <p:nvPr/>
        </p:nvSpPr>
        <p:spPr>
          <a:xfrm>
            <a:off x="362868" y="1913666"/>
            <a:ext cx="793234" cy="30368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45B0BF47-669C-47E1-A0CE-A125BDBC4B43}"/>
              </a:ext>
            </a:extLst>
          </p:cNvPr>
          <p:cNvSpPr txBox="1"/>
          <p:nvPr/>
        </p:nvSpPr>
        <p:spPr>
          <a:xfrm>
            <a:off x="494118" y="1913666"/>
            <a:ext cx="530740" cy="278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관리자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xmlns="" id="{81C3B1F7-ECB1-4AA1-AD89-08CDBFDC979B}"/>
              </a:ext>
            </a:extLst>
          </p:cNvPr>
          <p:cNvCxnSpPr>
            <a:cxnSpLocks/>
          </p:cNvCxnSpPr>
          <p:nvPr/>
        </p:nvCxnSpPr>
        <p:spPr>
          <a:xfrm>
            <a:off x="333963" y="2388406"/>
            <a:ext cx="3444024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22FBC4AB-7600-4AF7-8875-6BC91C1E845F}"/>
              </a:ext>
            </a:extLst>
          </p:cNvPr>
          <p:cNvSpPr txBox="1"/>
          <p:nvPr/>
        </p:nvSpPr>
        <p:spPr>
          <a:xfrm>
            <a:off x="1381830" y="1913666"/>
            <a:ext cx="109356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관리자 로그인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xmlns="" id="{0C72071F-895C-4609-A4D9-DD306CB5414C}"/>
              </a:ext>
            </a:extLst>
          </p:cNvPr>
          <p:cNvCxnSpPr>
            <a:cxnSpLocks/>
          </p:cNvCxnSpPr>
          <p:nvPr/>
        </p:nvCxnSpPr>
        <p:spPr>
          <a:xfrm>
            <a:off x="1803579" y="2877421"/>
            <a:ext cx="0" cy="2622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73E73696-0939-48AC-B21A-8082C9625883}"/>
              </a:ext>
            </a:extLst>
          </p:cNvPr>
          <p:cNvSpPr/>
          <p:nvPr/>
        </p:nvSpPr>
        <p:spPr>
          <a:xfrm>
            <a:off x="333963" y="2750797"/>
            <a:ext cx="792961" cy="872257"/>
          </a:xfrm>
          <a:prstGeom prst="ellipse">
            <a:avLst/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D141913D-09FC-4188-9470-099AF42B1579}"/>
              </a:ext>
            </a:extLst>
          </p:cNvPr>
          <p:cNvSpPr txBox="1"/>
          <p:nvPr/>
        </p:nvSpPr>
        <p:spPr>
          <a:xfrm>
            <a:off x="438536" y="2946090"/>
            <a:ext cx="583814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관리자</a:t>
            </a:r>
            <a:endParaRPr lang="en-US" altLang="ko-KR" sz="11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2542505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11" y="2581739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재고목록</a:t>
            </a:r>
          </a:p>
        </p:txBody>
      </p: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/>
          <p:nvPr/>
        </p:nvCxnSpPr>
        <p:spPr>
          <a:xfrm>
            <a:off x="1526549" y="3195389"/>
            <a:ext cx="549077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4EEA0F0F-3304-44AB-BBD0-DE4488652DD2}"/>
              </a:ext>
            </a:extLst>
          </p:cNvPr>
          <p:cNvSpPr txBox="1"/>
          <p:nvPr/>
        </p:nvSpPr>
        <p:spPr>
          <a:xfrm>
            <a:off x="5102695" y="1162587"/>
            <a:ext cx="2016899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 세션에 따른 화면</a:t>
            </a:r>
          </a:p>
        </p:txBody>
      </p:sp>
      <p:sp>
        <p:nvSpPr>
          <p:cNvPr id="6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3005109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8" y="3044343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회원목록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4378060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6" y="4417294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판매내역</a:t>
            </a:r>
          </a:p>
        </p:txBody>
      </p:sp>
      <p:sp>
        <p:nvSpPr>
          <p:cNvPr id="67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4839141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8" y="4878375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발주내역</a:t>
            </a:r>
          </a:p>
        </p:txBody>
      </p:sp>
      <p:sp>
        <p:nvSpPr>
          <p:cNvPr id="69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5293485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6" y="5306085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운송내역</a:t>
            </a:r>
          </a:p>
        </p:txBody>
      </p:sp>
      <p:sp>
        <p:nvSpPr>
          <p:cNvPr id="7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5748321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366043" y="5787555"/>
            <a:ext cx="1026243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미운송내</a:t>
            </a:r>
            <a:r>
              <a:rPr lang="ko-KR" altLang="en-US" sz="14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역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사각형: 둥근 모서리 62">
            <a:extLst>
              <a:ext uri="{FF2B5EF4-FFF2-40B4-BE49-F238E27FC236}">
                <a16:creationId xmlns:a16="http://schemas.microsoft.com/office/drawing/2014/main" xmlns="" id="{9B5037FB-079D-410F-B1A6-AC98DFE53D08}"/>
              </a:ext>
            </a:extLst>
          </p:cNvPr>
          <p:cNvSpPr/>
          <p:nvPr/>
        </p:nvSpPr>
        <p:spPr>
          <a:xfrm>
            <a:off x="4414168" y="1913666"/>
            <a:ext cx="793234" cy="303689"/>
          </a:xfrm>
          <a:prstGeom prst="roundRect">
            <a:avLst>
              <a:gd name="adj" fmla="val 50000"/>
            </a:avLst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xmlns="" id="{45B0BF47-669C-47E1-A0CE-A125BDBC4B43}"/>
              </a:ext>
            </a:extLst>
          </p:cNvPr>
          <p:cNvSpPr txBox="1"/>
          <p:nvPr/>
        </p:nvSpPr>
        <p:spPr>
          <a:xfrm>
            <a:off x="4518881" y="1913666"/>
            <a:ext cx="583814" cy="278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</a:t>
            </a:r>
          </a:p>
        </p:txBody>
      </p: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xmlns="" id="{81C3B1F7-ECB1-4AA1-AD89-08CDBFDC979B}"/>
              </a:ext>
            </a:extLst>
          </p:cNvPr>
          <p:cNvCxnSpPr>
            <a:cxnSpLocks/>
          </p:cNvCxnSpPr>
          <p:nvPr/>
        </p:nvCxnSpPr>
        <p:spPr>
          <a:xfrm>
            <a:off x="4385263" y="2388406"/>
            <a:ext cx="3304324" cy="0"/>
          </a:xfrm>
          <a:prstGeom prst="line">
            <a:avLst/>
          </a:prstGeom>
          <a:ln w="19050" cap="rnd">
            <a:solidFill>
              <a:srgbClr val="2E40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22FBC4AB-7600-4AF7-8875-6BC91C1E845F}"/>
              </a:ext>
            </a:extLst>
          </p:cNvPr>
          <p:cNvSpPr txBox="1"/>
          <p:nvPr/>
        </p:nvSpPr>
        <p:spPr>
          <a:xfrm>
            <a:off x="5433130" y="1913666"/>
            <a:ext cx="109356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 로그인</a:t>
            </a:r>
          </a:p>
        </p:txBody>
      </p: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xmlns="" id="{0C72071F-895C-4609-A4D9-DD306CB5414C}"/>
              </a:ext>
            </a:extLst>
          </p:cNvPr>
          <p:cNvCxnSpPr>
            <a:cxnSpLocks/>
          </p:cNvCxnSpPr>
          <p:nvPr/>
        </p:nvCxnSpPr>
        <p:spPr>
          <a:xfrm>
            <a:off x="5854879" y="2877421"/>
            <a:ext cx="0" cy="2622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타원 148">
            <a:extLst>
              <a:ext uri="{FF2B5EF4-FFF2-40B4-BE49-F238E27FC236}">
                <a16:creationId xmlns:a16="http://schemas.microsoft.com/office/drawing/2014/main" xmlns="" id="{73E73696-0939-48AC-B21A-8082C9625883}"/>
              </a:ext>
            </a:extLst>
          </p:cNvPr>
          <p:cNvSpPr/>
          <p:nvPr/>
        </p:nvSpPr>
        <p:spPr>
          <a:xfrm>
            <a:off x="4385263" y="2750797"/>
            <a:ext cx="792961" cy="872257"/>
          </a:xfrm>
          <a:prstGeom prst="ellipse">
            <a:avLst/>
          </a:prstGeom>
          <a:noFill/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xmlns="" id="{D141913D-09FC-4188-9470-099AF42B1579}"/>
              </a:ext>
            </a:extLst>
          </p:cNvPr>
          <p:cNvSpPr txBox="1"/>
          <p:nvPr/>
        </p:nvSpPr>
        <p:spPr>
          <a:xfrm>
            <a:off x="4489836" y="2946090"/>
            <a:ext cx="583814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</a:t>
            </a:r>
            <a:endParaRPr lang="en-US" altLang="ko-KR" sz="11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</a:p>
        </p:txBody>
      </p:sp>
      <p:cxnSp>
        <p:nvCxnSpPr>
          <p:cNvPr id="153" name="직선 화살표 연결선 152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/>
          <p:nvPr/>
        </p:nvCxnSpPr>
        <p:spPr>
          <a:xfrm>
            <a:off x="5577849" y="3195389"/>
            <a:ext cx="549077" cy="0"/>
          </a:xfrm>
          <a:prstGeom prst="straightConnector1">
            <a:avLst/>
          </a:prstGeom>
          <a:ln w="15875">
            <a:solidFill>
              <a:srgbClr val="2E40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사각형: 둥근 모서리 62">
            <a:extLst>
              <a:ext uri="{FF2B5EF4-FFF2-40B4-BE49-F238E27FC236}">
                <a16:creationId xmlns:a16="http://schemas.microsoft.com/office/drawing/2014/main" xmlns="" id="{9B5037FB-079D-410F-B1A6-AC98DFE53D08}"/>
              </a:ext>
            </a:extLst>
          </p:cNvPr>
          <p:cNvSpPr/>
          <p:nvPr/>
        </p:nvSpPr>
        <p:spPr>
          <a:xfrm>
            <a:off x="8508358" y="1913666"/>
            <a:ext cx="793234" cy="303689"/>
          </a:xfrm>
          <a:prstGeom prst="roundRect">
            <a:avLst>
              <a:gd name="adj" fmla="val 50000"/>
            </a:avLst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45B0BF47-669C-47E1-A0CE-A125BDBC4B43}"/>
              </a:ext>
            </a:extLst>
          </p:cNvPr>
          <p:cNvSpPr txBox="1"/>
          <p:nvPr/>
        </p:nvSpPr>
        <p:spPr>
          <a:xfrm>
            <a:off x="8546544" y="1913666"/>
            <a:ext cx="716863" cy="2785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</a:t>
            </a:r>
          </a:p>
        </p:txBody>
      </p:sp>
      <p:cxnSp>
        <p:nvCxnSpPr>
          <p:cNvPr id="166" name="직선 연결선 165">
            <a:extLst>
              <a:ext uri="{FF2B5EF4-FFF2-40B4-BE49-F238E27FC236}">
                <a16:creationId xmlns:a16="http://schemas.microsoft.com/office/drawing/2014/main" xmlns="" id="{81C3B1F7-ECB1-4AA1-AD89-08CDBFDC979B}"/>
              </a:ext>
            </a:extLst>
          </p:cNvPr>
          <p:cNvCxnSpPr>
            <a:cxnSpLocks/>
          </p:cNvCxnSpPr>
          <p:nvPr/>
        </p:nvCxnSpPr>
        <p:spPr>
          <a:xfrm>
            <a:off x="8479453" y="2388406"/>
            <a:ext cx="3444024" cy="0"/>
          </a:xfrm>
          <a:prstGeom prst="line">
            <a:avLst/>
          </a:prstGeom>
          <a:ln w="19050" cap="rnd">
            <a:solidFill>
              <a:srgbClr val="3F97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xmlns="" id="{22FBC4AB-7600-4AF7-8875-6BC91C1E845F}"/>
              </a:ext>
            </a:extLst>
          </p:cNvPr>
          <p:cNvSpPr txBox="1"/>
          <p:nvPr/>
        </p:nvSpPr>
        <p:spPr>
          <a:xfrm>
            <a:off x="9527320" y="1913666"/>
            <a:ext cx="123783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 로그인</a:t>
            </a:r>
          </a:p>
        </p:txBody>
      </p: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xmlns="" id="{0C72071F-895C-4609-A4D9-DD306CB5414C}"/>
              </a:ext>
            </a:extLst>
          </p:cNvPr>
          <p:cNvCxnSpPr>
            <a:cxnSpLocks/>
          </p:cNvCxnSpPr>
          <p:nvPr/>
        </p:nvCxnSpPr>
        <p:spPr>
          <a:xfrm>
            <a:off x="9949069" y="2877421"/>
            <a:ext cx="0" cy="2622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타원 168">
            <a:extLst>
              <a:ext uri="{FF2B5EF4-FFF2-40B4-BE49-F238E27FC236}">
                <a16:creationId xmlns:a16="http://schemas.microsoft.com/office/drawing/2014/main" xmlns="" id="{73E73696-0939-48AC-B21A-8082C9625883}"/>
              </a:ext>
            </a:extLst>
          </p:cNvPr>
          <p:cNvSpPr/>
          <p:nvPr/>
        </p:nvSpPr>
        <p:spPr>
          <a:xfrm>
            <a:off x="8479453" y="2750797"/>
            <a:ext cx="792961" cy="872257"/>
          </a:xfrm>
          <a:prstGeom prst="ellipse">
            <a:avLst/>
          </a:prstGeom>
          <a:noFill/>
          <a:ln w="12700">
            <a:solidFill>
              <a:srgbClr val="3F97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D141913D-09FC-4188-9470-099AF42B1579}"/>
              </a:ext>
            </a:extLst>
          </p:cNvPr>
          <p:cNvSpPr txBox="1"/>
          <p:nvPr/>
        </p:nvSpPr>
        <p:spPr>
          <a:xfrm>
            <a:off x="8517502" y="2946090"/>
            <a:ext cx="716863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</a:t>
            </a:r>
            <a:endParaRPr lang="en-US" altLang="ko-KR" sz="11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F97A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</a:p>
        </p:txBody>
      </p:sp>
      <p:sp>
        <p:nvSpPr>
          <p:cNvPr id="17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10426045" y="2980444"/>
            <a:ext cx="1497961" cy="393972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3F97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10735565" y="3001922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운송내역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F97A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73" name="직선 화살표 연결선 172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/>
          <p:nvPr/>
        </p:nvCxnSpPr>
        <p:spPr>
          <a:xfrm>
            <a:off x="9672039" y="3195389"/>
            <a:ext cx="549077" cy="0"/>
          </a:xfrm>
          <a:prstGeom prst="straightConnector1">
            <a:avLst/>
          </a:prstGeom>
          <a:ln w="15875">
            <a:solidFill>
              <a:srgbClr val="3F97A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3462444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7" y="3501678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주문신청</a:t>
            </a:r>
          </a:p>
        </p:txBody>
      </p:sp>
      <p:sp>
        <p:nvSpPr>
          <p:cNvPr id="8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3916211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450207" y="3955445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</a:t>
            </a: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</a:t>
            </a: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내역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2260606" y="6208918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2341202" y="6248152"/>
            <a:ext cx="1075936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매출 </a:t>
            </a:r>
            <a:r>
              <a:rPr lang="ko-KR" altLang="en-US" sz="14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총이익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9114299" y="6322342"/>
            <a:ext cx="2853558" cy="276999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각 내역들은 월 별로 확인할 수 있게 함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640433" y="2470702"/>
            <a:ext cx="2848678" cy="533179"/>
            <a:chOff x="3640433" y="2470702"/>
            <a:chExt cx="2848678" cy="533179"/>
          </a:xfrm>
        </p:grpSpPr>
        <p:sp>
          <p:nvSpPr>
            <p:cNvPr id="2" name="직사각형 1"/>
            <p:cNvSpPr/>
            <p:nvPr/>
          </p:nvSpPr>
          <p:spPr>
            <a:xfrm>
              <a:off x="3640433" y="2470702"/>
              <a:ext cx="2848678" cy="5331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사각형: 둥근 모서리 90">
              <a:extLst>
                <a:ext uri="{FF2B5EF4-FFF2-40B4-BE49-F238E27FC236}">
                  <a16:creationId xmlns:a16="http://schemas.microsoft.com/office/drawing/2014/main" xmlns="" id="{F765C67E-2EDD-47AA-B6ED-976036868DCD}"/>
                </a:ext>
              </a:extLst>
            </p:cNvPr>
            <p:cNvSpPr/>
            <p:nvPr/>
          </p:nvSpPr>
          <p:spPr>
            <a:xfrm>
              <a:off x="3782748" y="2558062"/>
              <a:ext cx="1233285" cy="393972"/>
            </a:xfrm>
            <a:prstGeom prst="roundRect">
              <a:avLst>
                <a:gd name="adj" fmla="val 50000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xmlns="" id="{98974F4E-75A5-4764-B61D-2ED8E1B69C62}"/>
                </a:ext>
              </a:extLst>
            </p:cNvPr>
            <p:cNvSpPr txBox="1"/>
            <p:nvPr/>
          </p:nvSpPr>
          <p:spPr>
            <a:xfrm>
              <a:off x="4021245" y="2588418"/>
              <a:ext cx="760144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재고</a:t>
              </a:r>
              <a:r>
                <a:rPr lang="en-US" altLang="ko-KR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</a:t>
              </a:r>
              <a:endPara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9" name="사각형: 둥근 모서리 90">
              <a:extLst>
                <a:ext uri="{FF2B5EF4-FFF2-40B4-BE49-F238E27FC236}">
                  <a16:creationId xmlns:a16="http://schemas.microsoft.com/office/drawing/2014/main" xmlns="" id="{F765C67E-2EDD-47AA-B6ED-976036868DCD}"/>
                </a:ext>
              </a:extLst>
            </p:cNvPr>
            <p:cNvSpPr/>
            <p:nvPr/>
          </p:nvSpPr>
          <p:spPr>
            <a:xfrm>
              <a:off x="5122187" y="2540306"/>
              <a:ext cx="1233285" cy="393972"/>
            </a:xfrm>
            <a:prstGeom prst="roundRect">
              <a:avLst>
                <a:gd name="adj" fmla="val 50000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5311792" y="2570662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재고정</a:t>
            </a: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산</a:t>
            </a:r>
          </a:p>
        </p:txBody>
      </p:sp>
      <p:grpSp>
        <p:nvGrpSpPr>
          <p:cNvPr id="92" name="그룹 91"/>
          <p:cNvGrpSpPr/>
          <p:nvPr/>
        </p:nvGrpSpPr>
        <p:grpSpPr>
          <a:xfrm>
            <a:off x="3640433" y="3383531"/>
            <a:ext cx="2848678" cy="533179"/>
            <a:chOff x="3640433" y="2470702"/>
            <a:chExt cx="2848678" cy="533179"/>
          </a:xfrm>
        </p:grpSpPr>
        <p:sp>
          <p:nvSpPr>
            <p:cNvPr id="93" name="직사각형 92"/>
            <p:cNvSpPr/>
            <p:nvPr/>
          </p:nvSpPr>
          <p:spPr>
            <a:xfrm>
              <a:off x="3640433" y="2470702"/>
              <a:ext cx="2848678" cy="5331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사각형: 둥근 모서리 90">
              <a:extLst>
                <a:ext uri="{FF2B5EF4-FFF2-40B4-BE49-F238E27FC236}">
                  <a16:creationId xmlns:a16="http://schemas.microsoft.com/office/drawing/2014/main" xmlns="" id="{F765C67E-2EDD-47AA-B6ED-976036868DCD}"/>
                </a:ext>
              </a:extLst>
            </p:cNvPr>
            <p:cNvSpPr/>
            <p:nvPr/>
          </p:nvSpPr>
          <p:spPr>
            <a:xfrm>
              <a:off x="3782748" y="2558062"/>
              <a:ext cx="1233285" cy="393972"/>
            </a:xfrm>
            <a:prstGeom prst="roundRect">
              <a:avLst>
                <a:gd name="adj" fmla="val 50000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xmlns="" id="{98974F4E-75A5-4764-B61D-2ED8E1B69C62}"/>
                </a:ext>
              </a:extLst>
            </p:cNvPr>
            <p:cNvSpPr txBox="1"/>
            <p:nvPr/>
          </p:nvSpPr>
          <p:spPr>
            <a:xfrm>
              <a:off x="3972351" y="2588418"/>
              <a:ext cx="857927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주문하기</a:t>
              </a:r>
              <a:endPara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6" name="사각형: 둥근 모서리 90">
              <a:extLst>
                <a:ext uri="{FF2B5EF4-FFF2-40B4-BE49-F238E27FC236}">
                  <a16:creationId xmlns:a16="http://schemas.microsoft.com/office/drawing/2014/main" xmlns="" id="{F765C67E-2EDD-47AA-B6ED-976036868DCD}"/>
                </a:ext>
              </a:extLst>
            </p:cNvPr>
            <p:cNvSpPr/>
            <p:nvPr/>
          </p:nvSpPr>
          <p:spPr>
            <a:xfrm>
              <a:off x="5122187" y="2540306"/>
              <a:ext cx="1233285" cy="393972"/>
            </a:xfrm>
            <a:prstGeom prst="roundRect">
              <a:avLst>
                <a:gd name="adj" fmla="val 50000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xmlns="" id="{98974F4E-75A5-4764-B61D-2ED8E1B69C62}"/>
                </a:ext>
              </a:extLst>
            </p:cNvPr>
            <p:cNvSpPr txBox="1"/>
            <p:nvPr/>
          </p:nvSpPr>
          <p:spPr>
            <a:xfrm>
              <a:off x="5311793" y="2570662"/>
              <a:ext cx="857927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운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송</a:t>
              </a:r>
              <a:r>
                <a:rPr lang="ko-KR" altLang="en-US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하기</a:t>
              </a:r>
              <a:endPara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02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3769107" y="5757740"/>
            <a:ext cx="1233285" cy="393972"/>
          </a:xfrm>
          <a:prstGeom prst="roundRect">
            <a:avLst>
              <a:gd name="adj" fmla="val 50000"/>
            </a:avLst>
          </a:prstGeom>
          <a:ln>
            <a:solidFill>
              <a:srgbClr val="FFC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3958713" y="5788096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</a:t>
            </a: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송</a:t>
            </a: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하기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>
            <a:endCxn id="87" idx="1"/>
          </p:cNvCxnSpPr>
          <p:nvPr/>
        </p:nvCxnSpPr>
        <p:spPr>
          <a:xfrm>
            <a:off x="3493891" y="2755048"/>
            <a:ext cx="288857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/>
          <p:nvPr/>
        </p:nvCxnSpPr>
        <p:spPr>
          <a:xfrm>
            <a:off x="3493891" y="3688603"/>
            <a:ext cx="288857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/>
          <p:nvPr/>
        </p:nvCxnSpPr>
        <p:spPr>
          <a:xfrm>
            <a:off x="3493891" y="5959096"/>
            <a:ext cx="288857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cxnSp>
      <p:sp>
        <p:nvSpPr>
          <p:cNvPr id="151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6456302" y="2742243"/>
            <a:ext cx="1233285" cy="393972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6645905" y="2781477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발주처리</a:t>
            </a:r>
            <a:endParaRPr lang="ko-KR" altLang="en-US" sz="1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" name="사각형: 둥근 모서리 90">
            <a:extLst>
              <a:ext uri="{FF2B5EF4-FFF2-40B4-BE49-F238E27FC236}">
                <a16:creationId xmlns:a16="http://schemas.microsoft.com/office/drawing/2014/main" xmlns="" id="{F765C67E-2EDD-47AA-B6ED-976036868DCD}"/>
              </a:ext>
            </a:extLst>
          </p:cNvPr>
          <p:cNvSpPr/>
          <p:nvPr/>
        </p:nvSpPr>
        <p:spPr>
          <a:xfrm>
            <a:off x="6456302" y="3219346"/>
            <a:ext cx="1233285" cy="393972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98974F4E-75A5-4764-B61D-2ED8E1B69C62}"/>
              </a:ext>
            </a:extLst>
          </p:cNvPr>
          <p:cNvSpPr txBox="1"/>
          <p:nvPr/>
        </p:nvSpPr>
        <p:spPr>
          <a:xfrm>
            <a:off x="6645904" y="3258580"/>
            <a:ext cx="857927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발주내역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8001080" y="2742243"/>
            <a:ext cx="1233285" cy="393972"/>
            <a:chOff x="8001080" y="2742243"/>
            <a:chExt cx="1233285" cy="393972"/>
          </a:xfrm>
        </p:grpSpPr>
        <p:sp>
          <p:nvSpPr>
            <p:cNvPr id="107" name="사각형: 둥근 모서리 90">
              <a:extLst>
                <a:ext uri="{FF2B5EF4-FFF2-40B4-BE49-F238E27FC236}">
                  <a16:creationId xmlns:a16="http://schemas.microsoft.com/office/drawing/2014/main" xmlns="" id="{F765C67E-2EDD-47AA-B6ED-976036868DCD}"/>
                </a:ext>
              </a:extLst>
            </p:cNvPr>
            <p:cNvSpPr/>
            <p:nvPr/>
          </p:nvSpPr>
          <p:spPr>
            <a:xfrm>
              <a:off x="8001080" y="2742243"/>
              <a:ext cx="1233285" cy="39397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rgbClr val="2E40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xmlns="" id="{98974F4E-75A5-4764-B61D-2ED8E1B69C62}"/>
                </a:ext>
              </a:extLst>
            </p:cNvPr>
            <p:cNvSpPr txBox="1"/>
            <p:nvPr/>
          </p:nvSpPr>
          <p:spPr>
            <a:xfrm>
              <a:off x="8188755" y="2763721"/>
              <a:ext cx="857927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E405A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발주완료</a:t>
              </a:r>
              <a:endPara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cxnSp>
        <p:nvCxnSpPr>
          <p:cNvPr id="111" name="직선 화살표 연결선 110">
            <a:extLst>
              <a:ext uri="{FF2B5EF4-FFF2-40B4-BE49-F238E27FC236}">
                <a16:creationId xmlns:a16="http://schemas.microsoft.com/office/drawing/2014/main" xmlns="" id="{01A75E21-4C69-45AD-BAB5-4EF756460F0B}"/>
              </a:ext>
            </a:extLst>
          </p:cNvPr>
          <p:cNvCxnSpPr>
            <a:endCxn id="107" idx="1"/>
          </p:cNvCxnSpPr>
          <p:nvPr/>
        </p:nvCxnSpPr>
        <p:spPr>
          <a:xfrm>
            <a:off x="7701912" y="2928243"/>
            <a:ext cx="299168" cy="10986"/>
          </a:xfrm>
          <a:prstGeom prst="straightConnector1">
            <a:avLst/>
          </a:prstGeom>
          <a:ln w="15875">
            <a:solidFill>
              <a:srgbClr val="2E40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8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102" grpId="0" animBg="1"/>
      <p:bldP spid="10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직선 화살표 연결선 43"/>
          <p:cNvCxnSpPr/>
          <p:nvPr/>
        </p:nvCxnSpPr>
        <p:spPr>
          <a:xfrm flipV="1">
            <a:off x="2876764" y="5844900"/>
            <a:ext cx="2" cy="260563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8CBE957-F639-49DD-AA30-20E7F460F530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F6735141-9122-4562-896D-6877DF16D46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9417A787-A310-4720-AF59-F3EA9FBCEAEE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87AACFD9-75B4-4FEC-975D-5950CEB9C4A5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3E4FE8B-7C79-40ED-B087-83FD19CFA447}"/>
              </a:ext>
            </a:extLst>
          </p:cNvPr>
          <p:cNvSpPr/>
          <p:nvPr/>
        </p:nvSpPr>
        <p:spPr>
          <a:xfrm>
            <a:off x="4977752" y="641526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처리과정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30E76C3D-D8C6-4D2B-82DD-4E08BA04AEFC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9BDE9CF8-847B-497A-9D75-AABC5630067A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C6900510-4471-4A78-B46C-021770124FAA}"/>
              </a:ext>
            </a:extLst>
          </p:cNvPr>
          <p:cNvCxnSpPr>
            <a:cxnSpLocks/>
          </p:cNvCxnSpPr>
          <p:nvPr/>
        </p:nvCxnSpPr>
        <p:spPr>
          <a:xfrm>
            <a:off x="1957791" y="3473922"/>
            <a:ext cx="3922314" cy="16235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>
            <a:extLst>
              <a:ext uri="{FF2B5EF4-FFF2-40B4-BE49-F238E27FC236}">
                <a16:creationId xmlns:a16="http://schemas.microsoft.com/office/drawing/2014/main" xmlns="" id="{3DE6EAB5-6F30-4B4C-93E1-F817F7476508}"/>
              </a:ext>
            </a:extLst>
          </p:cNvPr>
          <p:cNvSpPr/>
          <p:nvPr/>
        </p:nvSpPr>
        <p:spPr>
          <a:xfrm>
            <a:off x="421515" y="2705785"/>
            <a:ext cx="1536274" cy="1536274"/>
          </a:xfrm>
          <a:prstGeom prst="ellipse">
            <a:avLst/>
          </a:prstGeom>
          <a:solidFill>
            <a:srgbClr val="FBFBFB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22340466-037D-4BF5-8B7D-1A81CAB3F112}"/>
              </a:ext>
            </a:extLst>
          </p:cNvPr>
          <p:cNvSpPr/>
          <p:nvPr/>
        </p:nvSpPr>
        <p:spPr>
          <a:xfrm>
            <a:off x="651684" y="3137289"/>
            <a:ext cx="1075937" cy="307777"/>
          </a:xfrm>
          <a:prstGeom prst="rect">
            <a:avLst/>
          </a:prstGeom>
          <a:solidFill>
            <a:srgbClr val="FBFBFB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쇼핑몰 주문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xmlns="" id="{4D40CB5E-47A1-4C20-A9CF-96B4187CE451}"/>
              </a:ext>
            </a:extLst>
          </p:cNvPr>
          <p:cNvSpPr/>
          <p:nvPr/>
        </p:nvSpPr>
        <p:spPr>
          <a:xfrm>
            <a:off x="2090673" y="2705785"/>
            <a:ext cx="1536274" cy="1536274"/>
          </a:xfrm>
          <a:prstGeom prst="ellipse">
            <a:avLst/>
          </a:prstGeom>
          <a:solidFill>
            <a:srgbClr val="FBFBFB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2429848" y="3137289"/>
            <a:ext cx="857927" cy="307777"/>
          </a:xfrm>
          <a:prstGeom prst="rect">
            <a:avLst/>
          </a:prstGeom>
          <a:solidFill>
            <a:srgbClr val="FBFBFB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주문내역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xmlns="" id="{06E5960B-FA17-4265-802E-DC9B43B056C0}"/>
              </a:ext>
            </a:extLst>
          </p:cNvPr>
          <p:cNvSpPr/>
          <p:nvPr/>
        </p:nvSpPr>
        <p:spPr>
          <a:xfrm>
            <a:off x="3759831" y="2705785"/>
            <a:ext cx="1536274" cy="1536274"/>
          </a:xfrm>
          <a:prstGeom prst="ellipse">
            <a:avLst/>
          </a:prstGeom>
          <a:solidFill>
            <a:srgbClr val="FBFBFB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842F4D93-8857-4734-A355-0FD3844E2B65}"/>
              </a:ext>
            </a:extLst>
          </p:cNvPr>
          <p:cNvSpPr/>
          <p:nvPr/>
        </p:nvSpPr>
        <p:spPr>
          <a:xfrm>
            <a:off x="4099006" y="3073789"/>
            <a:ext cx="857927" cy="307777"/>
          </a:xfrm>
          <a:prstGeom prst="rect">
            <a:avLst/>
          </a:prstGeom>
          <a:solidFill>
            <a:srgbClr val="FBFBFB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운송내역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xmlns="" id="{D9AE1EBB-A486-4A67-B776-C45CE80F0143}"/>
              </a:ext>
            </a:extLst>
          </p:cNvPr>
          <p:cNvSpPr/>
          <p:nvPr/>
        </p:nvSpPr>
        <p:spPr>
          <a:xfrm>
            <a:off x="5960874" y="2705784"/>
            <a:ext cx="1536274" cy="1536274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xmlns="" id="{F43A7C2F-D84C-410E-9009-DE98358A91ED}"/>
              </a:ext>
            </a:extLst>
          </p:cNvPr>
          <p:cNvSpPr/>
          <p:nvPr/>
        </p:nvSpPr>
        <p:spPr>
          <a:xfrm>
            <a:off x="6203744" y="3208422"/>
            <a:ext cx="1075936" cy="6093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 별</a:t>
            </a:r>
            <a:endParaRPr lang="en-US" altLang="ko-KR" sz="14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출고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8493884E-470E-403C-8A4E-D0CC06801816}"/>
              </a:ext>
            </a:extLst>
          </p:cNvPr>
          <p:cNvSpPr txBox="1"/>
          <p:nvPr/>
        </p:nvSpPr>
        <p:spPr>
          <a:xfrm>
            <a:off x="514626" y="3404691"/>
            <a:ext cx="135005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쇼핑몰 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csv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파일로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 받음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8AF08F74-A256-4DA0-B370-38B5F5679214}"/>
              </a:ext>
            </a:extLst>
          </p:cNvPr>
          <p:cNvSpPr txBox="1"/>
          <p:nvPr/>
        </p:nvSpPr>
        <p:spPr>
          <a:xfrm>
            <a:off x="2167753" y="3404691"/>
            <a:ext cx="1382110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주문내역에 업로드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2842116A-5516-46B0-8C99-B2CD25521DC4}"/>
              </a:ext>
            </a:extLst>
          </p:cNvPr>
          <p:cNvSpPr txBox="1"/>
          <p:nvPr/>
        </p:nvSpPr>
        <p:spPr>
          <a:xfrm>
            <a:off x="3836916" y="3341191"/>
            <a:ext cx="138211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시간에 따라 상품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운송회사에서 출고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4D40CB5E-47A1-4C20-A9CF-96B4187CE451}"/>
              </a:ext>
            </a:extLst>
          </p:cNvPr>
          <p:cNvSpPr/>
          <p:nvPr/>
        </p:nvSpPr>
        <p:spPr>
          <a:xfrm>
            <a:off x="2090673" y="4432985"/>
            <a:ext cx="1536274" cy="1536274"/>
          </a:xfrm>
          <a:prstGeom prst="ellipse">
            <a:avLst/>
          </a:prstGeom>
          <a:solidFill>
            <a:srgbClr val="FBFBFB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/>
          <p:cNvCxnSpPr>
            <a:stCxn id="58" idx="4"/>
            <a:endCxn id="36" idx="0"/>
          </p:cNvCxnSpPr>
          <p:nvPr/>
        </p:nvCxnSpPr>
        <p:spPr>
          <a:xfrm>
            <a:off x="2858810" y="4242059"/>
            <a:ext cx="0" cy="190926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2429849" y="4832120"/>
            <a:ext cx="857927" cy="307777"/>
          </a:xfrm>
          <a:prstGeom prst="rect">
            <a:avLst/>
          </a:prstGeom>
          <a:solidFill>
            <a:srgbClr val="FBFBFB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발주내역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8AF08F74-A256-4DA0-B370-38B5F5679214}"/>
              </a:ext>
            </a:extLst>
          </p:cNvPr>
          <p:cNvSpPr txBox="1"/>
          <p:nvPr/>
        </p:nvSpPr>
        <p:spPr>
          <a:xfrm>
            <a:off x="2031496" y="5099522"/>
            <a:ext cx="165462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제품이 </a:t>
            </a:r>
            <a:r>
              <a:rPr lang="en-US" altLang="ko-KR" sz="1200" b="1" u="sng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r>
              <a:rPr lang="ko-KR" altLang="en-US" sz="1200" b="1" u="sng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 미만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시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구매처에 발주요청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4D40CB5E-47A1-4C20-A9CF-96B4187CE451}"/>
              </a:ext>
            </a:extLst>
          </p:cNvPr>
          <p:cNvSpPr/>
          <p:nvPr/>
        </p:nvSpPr>
        <p:spPr>
          <a:xfrm>
            <a:off x="3759831" y="4432985"/>
            <a:ext cx="1536274" cy="1536274"/>
          </a:xfrm>
          <a:prstGeom prst="ellipse">
            <a:avLst/>
          </a:prstGeom>
          <a:solidFill>
            <a:srgbClr val="FBFBFB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4194340" y="4832120"/>
            <a:ext cx="689612" cy="307777"/>
          </a:xfrm>
          <a:prstGeom prst="rect">
            <a:avLst/>
          </a:prstGeom>
          <a:solidFill>
            <a:srgbClr val="FBFBFB"/>
          </a:solidFill>
        </p:spPr>
        <p:txBody>
          <a:bodyPr wrap="none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8AF08F74-A256-4DA0-B370-38B5F5679214}"/>
              </a:ext>
            </a:extLst>
          </p:cNvPr>
          <p:cNvSpPr txBox="1"/>
          <p:nvPr/>
        </p:nvSpPr>
        <p:spPr>
          <a:xfrm>
            <a:off x="3898572" y="5099522"/>
            <a:ext cx="128112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발주요청 확인 후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</a:t>
            </a:r>
          </a:p>
        </p:txBody>
      </p:sp>
      <p:cxnSp>
        <p:nvCxnSpPr>
          <p:cNvPr id="10" name="직선 연결선 9"/>
          <p:cNvCxnSpPr>
            <a:stCxn id="36" idx="6"/>
          </p:cNvCxnSpPr>
          <p:nvPr/>
        </p:nvCxnSpPr>
        <p:spPr>
          <a:xfrm>
            <a:off x="3626947" y="5201122"/>
            <a:ext cx="132884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41" idx="6"/>
          </p:cNvCxnSpPr>
          <p:nvPr/>
        </p:nvCxnSpPr>
        <p:spPr>
          <a:xfrm>
            <a:off x="5296105" y="5201122"/>
            <a:ext cx="1445607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V="1">
            <a:off x="6741712" y="4447960"/>
            <a:ext cx="0" cy="768137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xmlns="" id="{0C72071F-895C-4609-A4D9-DD306CB5414C}"/>
              </a:ext>
            </a:extLst>
          </p:cNvPr>
          <p:cNvCxnSpPr>
            <a:cxnSpLocks/>
          </p:cNvCxnSpPr>
          <p:nvPr/>
        </p:nvCxnSpPr>
        <p:spPr>
          <a:xfrm>
            <a:off x="7880186" y="2445222"/>
            <a:ext cx="0" cy="31527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58" idx="0"/>
          </p:cNvCxnSpPr>
          <p:nvPr/>
        </p:nvCxnSpPr>
        <p:spPr>
          <a:xfrm flipV="1">
            <a:off x="2858810" y="2445222"/>
            <a:ext cx="2" cy="260563"/>
          </a:xfrm>
          <a:prstGeom prst="straightConnector1">
            <a:avLst/>
          </a:prstGeom>
          <a:ln w="190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2442548" y="1919966"/>
            <a:ext cx="2853558" cy="646331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출고시간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AM 9:00 ~ PM 6:00    &gt;&gt;&gt;    PM 6:00</a:t>
            </a:r>
          </a:p>
          <a:p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 6:00 ~ AM 9:00    &gt;&gt;&gt;    AM 9:00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8063962" y="2922758"/>
            <a:ext cx="3988338" cy="2215991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기타사항 </a:t>
            </a:r>
            <a:r>
              <a:rPr lang="en-US" altLang="ko-KR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 단위</a:t>
            </a:r>
            <a:r>
              <a:rPr lang="en-US" altLang="ko-KR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쇼핑몰에 대금 청구</a:t>
            </a:r>
            <a:endParaRPr lang="en-US" altLang="ko-KR" sz="16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-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물품가격 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+ </a:t>
            </a:r>
            <a:r>
              <a:rPr lang="ko-KR" altLang="en-US" sz="1200" b="1" dirty="0" err="1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서비스료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(10%) +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송장당 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10,000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원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 startAt="2"/>
            </a:pP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구매처에 물품가격 지급</a:t>
            </a:r>
            <a:endParaRPr lang="en-US" altLang="ko-KR" sz="16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150000"/>
              </a:lnSpc>
              <a:buFont typeface="+mj-ea"/>
              <a:buAutoNum type="circleNumDbPlain" startAt="2"/>
            </a:pP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운송회사에 운송비 지급</a:t>
            </a:r>
            <a:endParaRPr lang="en-US" altLang="ko-KR" sz="16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 startAt="4"/>
            </a:pPr>
            <a:r>
              <a:rPr lang="ko-KR" altLang="en-US" sz="16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매출 총 이익 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쇼핑몰 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구매처 </a:t>
            </a:r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운송회사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1EAF6B30-E656-4EE0-B7F9-387ED89A9971}"/>
              </a:ext>
            </a:extLst>
          </p:cNvPr>
          <p:cNvSpPr/>
          <p:nvPr/>
        </p:nvSpPr>
        <p:spPr>
          <a:xfrm>
            <a:off x="2365468" y="6105463"/>
            <a:ext cx="2853558" cy="461665"/>
          </a:xfrm>
          <a:prstGeom prst="rect">
            <a:avLst/>
          </a:prstGeom>
          <a:solidFill>
            <a:srgbClr val="FBFBFB"/>
          </a:solidFill>
        </p:spPr>
        <p:txBody>
          <a:bodyPr wrap="square">
            <a:spAutoFit/>
          </a:bodyPr>
          <a:lstStyle/>
          <a:p>
            <a:r>
              <a:rPr lang="en-US" altLang="ko-KR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200" b="1" dirty="0" smtClean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</a:t>
            </a:r>
            <a:r>
              <a:rPr lang="ko-KR" altLang="en-US" sz="1200" b="1" dirty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</a:t>
            </a:r>
            <a:r>
              <a:rPr lang="ko-KR" altLang="en-US" sz="1200" b="1" dirty="0" smtClean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200" b="1" dirty="0" smtClean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다음날 </a:t>
            </a:r>
            <a:r>
              <a:rPr lang="en-US" altLang="ko-KR" sz="1200" b="1" dirty="0" smtClean="0">
                <a:ln>
                  <a:solidFill>
                    <a:srgbClr val="3F97AB">
                      <a:alpha val="0"/>
                    </a:srgb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AM 10:00</a:t>
            </a:r>
            <a:endParaRPr lang="en-US" altLang="ko-KR" sz="1200" b="1" dirty="0">
              <a:ln>
                <a:solidFill>
                  <a:srgbClr val="3F97AB">
                    <a:alpha val="0"/>
                  </a:srgb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60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417026" y="3036400"/>
            <a:ext cx="17235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순서도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390EEDBA-943A-401C-B794-D8C67024238F}"/>
              </a:ext>
            </a:extLst>
          </p:cNvPr>
          <p:cNvGrpSpPr/>
          <p:nvPr/>
        </p:nvGrpSpPr>
        <p:grpSpPr>
          <a:xfrm rot="4509099">
            <a:off x="1025694" y="4259743"/>
            <a:ext cx="506212" cy="811690"/>
            <a:chOff x="8608087" y="700605"/>
            <a:chExt cx="506212" cy="81169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380C7D97-88EF-4DFC-92A7-8F7A229968E5}"/>
                </a:ext>
              </a:extLst>
            </p:cNvPr>
            <p:cNvSpPr/>
            <p:nvPr/>
          </p:nvSpPr>
          <p:spPr>
            <a:xfrm>
              <a:off x="8986400" y="1187538"/>
              <a:ext cx="127899" cy="127899"/>
            </a:xfrm>
            <a:prstGeom prst="rect">
              <a:avLst/>
            </a:prstGeom>
            <a:solidFill>
              <a:srgbClr val="FC96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8C223465-464B-4D4E-AE5B-D49CD37DCE57}"/>
                </a:ext>
              </a:extLst>
            </p:cNvPr>
            <p:cNvSpPr/>
            <p:nvPr/>
          </p:nvSpPr>
          <p:spPr>
            <a:xfrm>
              <a:off x="8780558" y="700605"/>
              <a:ext cx="163335" cy="163335"/>
            </a:xfrm>
            <a:prstGeom prst="rect">
              <a:avLst/>
            </a:pr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38B71D95-2DA6-4A84-BD76-6EDA9B3BE3FB}"/>
                </a:ext>
              </a:extLst>
            </p:cNvPr>
            <p:cNvSpPr/>
            <p:nvPr/>
          </p:nvSpPr>
          <p:spPr>
            <a:xfrm>
              <a:off x="8608087" y="1393396"/>
              <a:ext cx="118899" cy="118899"/>
            </a:xfrm>
            <a:prstGeom prst="rect">
              <a:avLst/>
            </a:prstGeom>
            <a:solidFill>
              <a:srgbClr val="FFEC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3FC41C60-45F7-4E93-A926-364CAB011D97}"/>
              </a:ext>
            </a:extLst>
          </p:cNvPr>
          <p:cNvGrpSpPr/>
          <p:nvPr/>
        </p:nvGrpSpPr>
        <p:grpSpPr>
          <a:xfrm rot="6243048">
            <a:off x="987475" y="1452745"/>
            <a:ext cx="451959" cy="770871"/>
            <a:chOff x="586900" y="702821"/>
            <a:chExt cx="451959" cy="77087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E77E1A57-100C-4BBA-8CA2-2C4F35811FE7}"/>
                </a:ext>
              </a:extLst>
            </p:cNvPr>
            <p:cNvSpPr/>
            <p:nvPr/>
          </p:nvSpPr>
          <p:spPr>
            <a:xfrm>
              <a:off x="880604" y="1315437"/>
              <a:ext cx="158255" cy="158255"/>
            </a:xfrm>
            <a:prstGeom prst="rect">
              <a:avLst/>
            </a:prstGeom>
            <a:solidFill>
              <a:srgbClr val="3F97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C0B9BA8C-BD3D-4F73-93D7-2C65776AE52B}"/>
                </a:ext>
              </a:extLst>
            </p:cNvPr>
            <p:cNvSpPr/>
            <p:nvPr/>
          </p:nvSpPr>
          <p:spPr>
            <a:xfrm>
              <a:off x="761705" y="702821"/>
              <a:ext cx="118899" cy="118899"/>
            </a:xfrm>
            <a:prstGeom prst="rect">
              <a:avLst/>
            </a:prstGeom>
            <a:solidFill>
              <a:srgbClr val="FC96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xmlns="" id="{3B8A0F86-9F48-484E-B8F0-B17139C382A7}"/>
                </a:ext>
              </a:extLst>
            </p:cNvPr>
            <p:cNvSpPr/>
            <p:nvPr/>
          </p:nvSpPr>
          <p:spPr>
            <a:xfrm>
              <a:off x="586900" y="1006494"/>
              <a:ext cx="133813" cy="133813"/>
            </a:xfrm>
            <a:prstGeom prst="rect">
              <a:avLst/>
            </a:pr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2C01729A-C166-4372-B48E-1AA72EFE6F78}"/>
              </a:ext>
            </a:extLst>
          </p:cNvPr>
          <p:cNvCxnSpPr/>
          <p:nvPr/>
        </p:nvCxnSpPr>
        <p:spPr>
          <a:xfrm>
            <a:off x="5644273" y="188640"/>
            <a:ext cx="0" cy="6624736"/>
          </a:xfrm>
          <a:prstGeom prst="line">
            <a:avLst/>
          </a:prstGeom>
          <a:ln>
            <a:solidFill>
              <a:srgbClr val="2E405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CDBDC5A6-CB05-4AB1-BF16-1A84E1132B8D}"/>
              </a:ext>
            </a:extLst>
          </p:cNvPr>
          <p:cNvCxnSpPr/>
          <p:nvPr/>
        </p:nvCxnSpPr>
        <p:spPr>
          <a:xfrm>
            <a:off x="9643683" y="179675"/>
            <a:ext cx="0" cy="6624736"/>
          </a:xfrm>
          <a:prstGeom prst="line">
            <a:avLst/>
          </a:prstGeom>
          <a:ln>
            <a:solidFill>
              <a:srgbClr val="2E405A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0F4108D7-CC84-4CA3-960F-1FBD11150B6C}"/>
              </a:ext>
            </a:extLst>
          </p:cNvPr>
          <p:cNvSpPr txBox="1"/>
          <p:nvPr/>
        </p:nvSpPr>
        <p:spPr>
          <a:xfrm>
            <a:off x="4093486" y="38491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itchFamily="50" charset="-127"/>
                <a:ea typeface="나눔고딕" pitchFamily="50" charset="-127"/>
              </a:rPr>
              <a:t>관리자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DC6BC609-7B61-46D5-B637-18EF45BD1D2A}"/>
              </a:ext>
            </a:extLst>
          </p:cNvPr>
          <p:cNvSpPr txBox="1"/>
          <p:nvPr/>
        </p:nvSpPr>
        <p:spPr>
          <a:xfrm>
            <a:off x="7039150" y="384918"/>
            <a:ext cx="1148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itchFamily="50" charset="-127"/>
                <a:ea typeface="나눔고딕" pitchFamily="50" charset="-127"/>
              </a:rPr>
              <a:t>운송회사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C44980D-8941-4EF7-9789-B5FF447331E6}"/>
              </a:ext>
            </a:extLst>
          </p:cNvPr>
          <p:cNvSpPr txBox="1"/>
          <p:nvPr/>
        </p:nvSpPr>
        <p:spPr>
          <a:xfrm>
            <a:off x="10561657" y="384919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itchFamily="50" charset="-127"/>
                <a:ea typeface="나눔고딕" pitchFamily="50" charset="-127"/>
              </a:rPr>
              <a:t>구매처</a:t>
            </a:r>
          </a:p>
        </p:txBody>
      </p:sp>
      <p:sp>
        <p:nvSpPr>
          <p:cNvPr id="21" name="다이아몬드 20">
            <a:extLst>
              <a:ext uri="{FF2B5EF4-FFF2-40B4-BE49-F238E27FC236}">
                <a16:creationId xmlns:a16="http://schemas.microsoft.com/office/drawing/2014/main" xmlns="" id="{9C2AE18F-9504-46B1-860F-5016414CF292}"/>
              </a:ext>
            </a:extLst>
          </p:cNvPr>
          <p:cNvSpPr/>
          <p:nvPr/>
        </p:nvSpPr>
        <p:spPr>
          <a:xfrm>
            <a:off x="3444382" y="1987972"/>
            <a:ext cx="1296144" cy="936104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재고</a:t>
            </a:r>
            <a:endParaRPr lang="en-US" altLang="ko-KR" sz="12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확인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xmlns="" id="{F07399F1-8C20-40B0-89BE-85DD8BABB9C0}"/>
              </a:ext>
            </a:extLst>
          </p:cNvPr>
          <p:cNvCxnSpPr>
            <a:cxnSpLocks/>
            <a:stCxn id="52" idx="3"/>
          </p:cNvCxnSpPr>
          <p:nvPr/>
        </p:nvCxnSpPr>
        <p:spPr>
          <a:xfrm>
            <a:off x="3070824" y="1471016"/>
            <a:ext cx="505769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xmlns="" id="{1C87C24A-B9E3-458A-BB9B-60469CDAF134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4740526" y="2427052"/>
            <a:ext cx="4358101" cy="28972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xmlns="" id="{0376151E-C257-4794-B811-1AAFD04D4C70}"/>
              </a:ext>
            </a:extLst>
          </p:cNvPr>
          <p:cNvCxnSpPr>
            <a:cxnSpLocks/>
          </p:cNvCxnSpPr>
          <p:nvPr/>
        </p:nvCxnSpPr>
        <p:spPr>
          <a:xfrm>
            <a:off x="10106739" y="2404733"/>
            <a:ext cx="216024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xmlns="" id="{F3C1A458-2C7B-4E15-B705-8AEEF54E4A4D}"/>
              </a:ext>
            </a:extLst>
          </p:cNvPr>
          <p:cNvCxnSpPr>
            <a:cxnSpLocks/>
            <a:endCxn id="64" idx="3"/>
          </p:cNvCxnSpPr>
          <p:nvPr/>
        </p:nvCxnSpPr>
        <p:spPr>
          <a:xfrm flipH="1">
            <a:off x="6293228" y="3666864"/>
            <a:ext cx="4927045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xmlns="" id="{A819CE46-5FF1-467B-97DC-F5087CCE1548}"/>
              </a:ext>
            </a:extLst>
          </p:cNvPr>
          <p:cNvCxnSpPr>
            <a:cxnSpLocks/>
          </p:cNvCxnSpPr>
          <p:nvPr/>
        </p:nvCxnSpPr>
        <p:spPr>
          <a:xfrm flipV="1">
            <a:off x="11221293" y="2543233"/>
            <a:ext cx="0" cy="3470154"/>
          </a:xfrm>
          <a:prstGeom prst="line">
            <a:avLst/>
          </a:prstGeom>
          <a:ln w="19050">
            <a:solidFill>
              <a:srgbClr val="2E40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xmlns="" id="{37A3AE4C-8C45-42A8-A24A-6EA4965A929F}"/>
              </a:ext>
            </a:extLst>
          </p:cNvPr>
          <p:cNvCxnSpPr>
            <a:cxnSpLocks/>
          </p:cNvCxnSpPr>
          <p:nvPr/>
        </p:nvCxnSpPr>
        <p:spPr>
          <a:xfrm>
            <a:off x="6195825" y="4368238"/>
            <a:ext cx="525088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xmlns="" id="{45B45864-E227-4061-8603-8192A589D098}"/>
              </a:ext>
            </a:extLst>
          </p:cNvPr>
          <p:cNvCxnSpPr>
            <a:cxnSpLocks/>
          </p:cNvCxnSpPr>
          <p:nvPr/>
        </p:nvCxnSpPr>
        <p:spPr>
          <a:xfrm>
            <a:off x="7729025" y="4368238"/>
            <a:ext cx="432048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xmlns="" id="{E2864DC6-9BB6-4BC7-B562-463FCD58ED0A}"/>
              </a:ext>
            </a:extLst>
          </p:cNvPr>
          <p:cNvCxnSpPr>
            <a:cxnSpLocks/>
          </p:cNvCxnSpPr>
          <p:nvPr/>
        </p:nvCxnSpPr>
        <p:spPr>
          <a:xfrm>
            <a:off x="4092454" y="4368238"/>
            <a:ext cx="1030128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xmlns="" id="{3149CC5D-5132-4FA5-AEE0-BDC71859D08A}"/>
              </a:ext>
            </a:extLst>
          </p:cNvPr>
          <p:cNvCxnSpPr>
            <a:cxnSpLocks/>
          </p:cNvCxnSpPr>
          <p:nvPr/>
        </p:nvCxnSpPr>
        <p:spPr>
          <a:xfrm>
            <a:off x="8727879" y="4546468"/>
            <a:ext cx="0" cy="308554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xmlns="" id="{D116818F-4508-4CA0-AA9C-39F5C3602C3D}"/>
              </a:ext>
            </a:extLst>
          </p:cNvPr>
          <p:cNvCxnSpPr>
            <a:cxnSpLocks/>
          </p:cNvCxnSpPr>
          <p:nvPr/>
        </p:nvCxnSpPr>
        <p:spPr>
          <a:xfrm>
            <a:off x="8745811" y="5355916"/>
            <a:ext cx="0" cy="434416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xmlns="" id="{1A2BE310-4066-4FCB-AA9F-560FA4C2BA7D}"/>
              </a:ext>
            </a:extLst>
          </p:cNvPr>
          <p:cNvCxnSpPr>
            <a:cxnSpLocks/>
          </p:cNvCxnSpPr>
          <p:nvPr/>
        </p:nvCxnSpPr>
        <p:spPr>
          <a:xfrm flipH="1" flipV="1">
            <a:off x="3848968" y="6013388"/>
            <a:ext cx="4312105" cy="1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31B72DF6-C300-4EBD-B834-421B1AA820A5}"/>
              </a:ext>
            </a:extLst>
          </p:cNvPr>
          <p:cNvSpPr txBox="1"/>
          <p:nvPr/>
        </p:nvSpPr>
        <p:spPr>
          <a:xfrm>
            <a:off x="4627765" y="1240997"/>
            <a:ext cx="35894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주문완료 시 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운송신청 버튼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활성화 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운송버튼 못 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누를시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미운송내역에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처리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98020BA7-8837-4A86-8F4D-932F6A9C15BC}"/>
              </a:ext>
            </a:extLst>
          </p:cNvPr>
          <p:cNvSpPr txBox="1"/>
          <p:nvPr/>
        </p:nvSpPr>
        <p:spPr>
          <a:xfrm>
            <a:off x="5658722" y="2088731"/>
            <a:ext cx="2416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개미만일시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발주자에게 요청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7AB9DC24-19F5-4107-BD8A-9EDA6C4263CF}"/>
              </a:ext>
            </a:extLst>
          </p:cNvPr>
          <p:cNvSpPr txBox="1"/>
          <p:nvPr/>
        </p:nvSpPr>
        <p:spPr>
          <a:xfrm>
            <a:off x="3956833" y="4389967"/>
            <a:ext cx="66556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재고보유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8644ACA1-B0AB-4BB1-8D29-411A5A05FB77}"/>
              </a:ext>
            </a:extLst>
          </p:cNvPr>
          <p:cNvSpPr txBox="1"/>
          <p:nvPr/>
        </p:nvSpPr>
        <p:spPr>
          <a:xfrm>
            <a:off x="3972089" y="5721371"/>
            <a:ext cx="13019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확정자료를 기반으로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정산 처리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xmlns="" id="{C55BC05D-B5ED-414D-8DBB-536434DEB432}"/>
              </a:ext>
            </a:extLst>
          </p:cNvPr>
          <p:cNvCxnSpPr>
            <a:cxnSpLocks/>
          </p:cNvCxnSpPr>
          <p:nvPr/>
        </p:nvCxnSpPr>
        <p:spPr>
          <a:xfrm flipH="1">
            <a:off x="9291415" y="6020708"/>
            <a:ext cx="1928858" cy="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xmlns="" id="{6311F159-08B1-43F1-B4EE-03193CCBDE38}"/>
              </a:ext>
            </a:extLst>
          </p:cNvPr>
          <p:cNvCxnSpPr>
            <a:cxnSpLocks/>
          </p:cNvCxnSpPr>
          <p:nvPr/>
        </p:nvCxnSpPr>
        <p:spPr>
          <a:xfrm>
            <a:off x="4096486" y="3860417"/>
            <a:ext cx="0" cy="507821"/>
          </a:xfrm>
          <a:prstGeom prst="line">
            <a:avLst/>
          </a:prstGeom>
          <a:ln w="19050">
            <a:solidFill>
              <a:srgbClr val="2E40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xmlns="" id="{74CA014B-B866-49FB-9428-FB177833CB5F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085404" y="1690437"/>
            <a:ext cx="7050" cy="297535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xmlns="" id="{A4E49530-587E-405A-ABA8-3037294646EA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4092454" y="2924076"/>
            <a:ext cx="4032" cy="526090"/>
          </a:xfrm>
          <a:prstGeom prst="straightConnector1">
            <a:avLst/>
          </a:prstGeom>
          <a:ln w="19050">
            <a:solidFill>
              <a:srgbClr val="2E405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사각형: 둥근 모서리 90">
            <a:extLst>
              <a:ext uri="{FF2B5EF4-FFF2-40B4-BE49-F238E27FC236}">
                <a16:creationId xmlns:a16="http://schemas.microsoft.com/office/drawing/2014/main" xmlns="" id="{CDCE999E-4136-40B6-8D85-ED89C614A842}"/>
              </a:ext>
            </a:extLst>
          </p:cNvPr>
          <p:cNvSpPr/>
          <p:nvPr/>
        </p:nvSpPr>
        <p:spPr>
          <a:xfrm>
            <a:off x="2228409" y="1274030"/>
            <a:ext cx="842415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6E3C918F-4B2B-4D38-B980-7226DB373666}"/>
              </a:ext>
            </a:extLst>
          </p:cNvPr>
          <p:cNvSpPr txBox="1"/>
          <p:nvPr/>
        </p:nvSpPr>
        <p:spPr>
          <a:xfrm>
            <a:off x="2346396" y="1335748"/>
            <a:ext cx="594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주문</a:t>
            </a:r>
          </a:p>
        </p:txBody>
      </p:sp>
      <p:sp>
        <p:nvSpPr>
          <p:cNvPr id="56" name="사각형: 둥근 모서리 90">
            <a:extLst>
              <a:ext uri="{FF2B5EF4-FFF2-40B4-BE49-F238E27FC236}">
                <a16:creationId xmlns:a16="http://schemas.microsoft.com/office/drawing/2014/main" xmlns="" id="{F855F2E6-7307-4C81-9788-A5E8AC0373A1}"/>
              </a:ext>
            </a:extLst>
          </p:cNvPr>
          <p:cNvSpPr/>
          <p:nvPr/>
        </p:nvSpPr>
        <p:spPr>
          <a:xfrm>
            <a:off x="3580199" y="1274030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9C28E682-9773-4ABD-9DF9-B54A5797491C}"/>
              </a:ext>
            </a:extLst>
          </p:cNvPr>
          <p:cNvSpPr txBox="1"/>
          <p:nvPr/>
        </p:nvSpPr>
        <p:spPr>
          <a:xfrm>
            <a:off x="3671290" y="1335748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주문하기</a:t>
            </a:r>
          </a:p>
        </p:txBody>
      </p:sp>
      <p:sp>
        <p:nvSpPr>
          <p:cNvPr id="60" name="사각형: 둥근 모서리 90">
            <a:extLst>
              <a:ext uri="{FF2B5EF4-FFF2-40B4-BE49-F238E27FC236}">
                <a16:creationId xmlns:a16="http://schemas.microsoft.com/office/drawing/2014/main" xmlns="" id="{76602C85-B86A-42FA-8DBB-AA43ED28E9EF}"/>
              </a:ext>
            </a:extLst>
          </p:cNvPr>
          <p:cNvSpPr/>
          <p:nvPr/>
        </p:nvSpPr>
        <p:spPr>
          <a:xfrm>
            <a:off x="3580199" y="3469878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D80F5BFB-388C-4D5B-86EA-20C3693954FE}"/>
              </a:ext>
            </a:extLst>
          </p:cNvPr>
          <p:cNvSpPr txBox="1"/>
          <p:nvPr/>
        </p:nvSpPr>
        <p:spPr>
          <a:xfrm>
            <a:off x="3671290" y="3531596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운송신청</a:t>
            </a:r>
          </a:p>
        </p:txBody>
      </p:sp>
      <p:sp>
        <p:nvSpPr>
          <p:cNvPr id="64" name="사각형: 둥근 모서리 90">
            <a:extLst>
              <a:ext uri="{FF2B5EF4-FFF2-40B4-BE49-F238E27FC236}">
                <a16:creationId xmlns:a16="http://schemas.microsoft.com/office/drawing/2014/main" xmlns="" id="{B831C623-9544-4494-830A-81BF0EA5A1AA}"/>
              </a:ext>
            </a:extLst>
          </p:cNvPr>
          <p:cNvSpPr/>
          <p:nvPr/>
        </p:nvSpPr>
        <p:spPr>
          <a:xfrm>
            <a:off x="4960911" y="3469878"/>
            <a:ext cx="1332317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90C63A6E-4C71-4983-88B0-CF139D624317}"/>
              </a:ext>
            </a:extLst>
          </p:cNvPr>
          <p:cNvSpPr txBox="1"/>
          <p:nvPr/>
        </p:nvSpPr>
        <p:spPr>
          <a:xfrm>
            <a:off x="5077196" y="3531596"/>
            <a:ext cx="1118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나눔고딕" pitchFamily="50" charset="-127"/>
                <a:ea typeface="나눔고딕" pitchFamily="50" charset="-127"/>
              </a:rPr>
              <a:t>미운송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 내역</a:t>
            </a:r>
          </a:p>
        </p:txBody>
      </p:sp>
      <p:sp>
        <p:nvSpPr>
          <p:cNvPr id="69" name="사각형: 둥근 모서리 90">
            <a:extLst>
              <a:ext uri="{FF2B5EF4-FFF2-40B4-BE49-F238E27FC236}">
                <a16:creationId xmlns:a16="http://schemas.microsoft.com/office/drawing/2014/main" xmlns="" id="{A14FE805-1551-4B07-A6B7-3126BFA88DDA}"/>
              </a:ext>
            </a:extLst>
          </p:cNvPr>
          <p:cNvSpPr/>
          <p:nvPr/>
        </p:nvSpPr>
        <p:spPr>
          <a:xfrm>
            <a:off x="9082181" y="2204515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240DEE62-C9F2-434C-8097-2CE9AEEC2D5A}"/>
              </a:ext>
            </a:extLst>
          </p:cNvPr>
          <p:cNvSpPr txBox="1"/>
          <p:nvPr/>
        </p:nvSpPr>
        <p:spPr>
          <a:xfrm>
            <a:off x="9173272" y="2266233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발주요청</a:t>
            </a:r>
          </a:p>
        </p:txBody>
      </p:sp>
      <p:sp>
        <p:nvSpPr>
          <p:cNvPr id="71" name="사각형: 둥근 모서리 90">
            <a:extLst>
              <a:ext uri="{FF2B5EF4-FFF2-40B4-BE49-F238E27FC236}">
                <a16:creationId xmlns:a16="http://schemas.microsoft.com/office/drawing/2014/main" xmlns="" id="{D4E1D72D-8520-4042-9914-F8C5CBC94632}"/>
              </a:ext>
            </a:extLst>
          </p:cNvPr>
          <p:cNvSpPr/>
          <p:nvPr/>
        </p:nvSpPr>
        <p:spPr>
          <a:xfrm>
            <a:off x="10339316" y="2204515"/>
            <a:ext cx="1633012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EC3F0B11-8384-49DE-BB7D-2CB22CADD986}"/>
              </a:ext>
            </a:extLst>
          </p:cNvPr>
          <p:cNvSpPr txBox="1"/>
          <p:nvPr/>
        </p:nvSpPr>
        <p:spPr>
          <a:xfrm>
            <a:off x="10430406" y="2266233"/>
            <a:ext cx="1504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발주실행 및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확정</a:t>
            </a:r>
          </a:p>
        </p:txBody>
      </p:sp>
      <p:sp>
        <p:nvSpPr>
          <p:cNvPr id="74" name="사각형: 둥근 모서리 90">
            <a:extLst>
              <a:ext uri="{FF2B5EF4-FFF2-40B4-BE49-F238E27FC236}">
                <a16:creationId xmlns:a16="http://schemas.microsoft.com/office/drawing/2014/main" xmlns="" id="{3F3E71E7-14B2-4F88-8A35-7AB10EE31CB1}"/>
              </a:ext>
            </a:extLst>
          </p:cNvPr>
          <p:cNvSpPr/>
          <p:nvPr/>
        </p:nvSpPr>
        <p:spPr>
          <a:xfrm>
            <a:off x="5140061" y="4134165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1221353C-23C8-42A1-B3E3-0970B0FCFF0F}"/>
              </a:ext>
            </a:extLst>
          </p:cNvPr>
          <p:cNvSpPr txBox="1"/>
          <p:nvPr/>
        </p:nvSpPr>
        <p:spPr>
          <a:xfrm>
            <a:off x="5231152" y="4195883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송장처리</a:t>
            </a:r>
          </a:p>
        </p:txBody>
      </p:sp>
      <p:sp>
        <p:nvSpPr>
          <p:cNvPr id="83" name="사각형: 둥근 모서리 90">
            <a:extLst>
              <a:ext uri="{FF2B5EF4-FFF2-40B4-BE49-F238E27FC236}">
                <a16:creationId xmlns:a16="http://schemas.microsoft.com/office/drawing/2014/main" xmlns="" id="{273A2EAB-D375-44E1-BF09-9FD6772F3783}"/>
              </a:ext>
            </a:extLst>
          </p:cNvPr>
          <p:cNvSpPr/>
          <p:nvPr/>
        </p:nvSpPr>
        <p:spPr>
          <a:xfrm>
            <a:off x="6730513" y="4134165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6C10C19F-4975-4054-9345-65FA40F3316E}"/>
              </a:ext>
            </a:extLst>
          </p:cNvPr>
          <p:cNvSpPr txBox="1"/>
          <p:nvPr/>
        </p:nvSpPr>
        <p:spPr>
          <a:xfrm>
            <a:off x="6821604" y="4195883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운송내역</a:t>
            </a:r>
          </a:p>
        </p:txBody>
      </p:sp>
      <p:sp>
        <p:nvSpPr>
          <p:cNvPr id="86" name="사각형: 둥근 모서리 90">
            <a:extLst>
              <a:ext uri="{FF2B5EF4-FFF2-40B4-BE49-F238E27FC236}">
                <a16:creationId xmlns:a16="http://schemas.microsoft.com/office/drawing/2014/main" xmlns="" id="{89D81AD0-4E64-49EE-B14E-F642C6C77DCB}"/>
              </a:ext>
            </a:extLst>
          </p:cNvPr>
          <p:cNvSpPr/>
          <p:nvPr/>
        </p:nvSpPr>
        <p:spPr>
          <a:xfrm>
            <a:off x="8184679" y="4134165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xmlns="" id="{AF197F4A-30E8-4CB2-A31E-2570A13208B4}"/>
              </a:ext>
            </a:extLst>
          </p:cNvPr>
          <p:cNvSpPr txBox="1"/>
          <p:nvPr/>
        </p:nvSpPr>
        <p:spPr>
          <a:xfrm>
            <a:off x="8275770" y="4195883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배송실행</a:t>
            </a:r>
          </a:p>
        </p:txBody>
      </p:sp>
      <p:sp>
        <p:nvSpPr>
          <p:cNvPr id="88" name="사각형: 둥근 모서리 90">
            <a:extLst>
              <a:ext uri="{FF2B5EF4-FFF2-40B4-BE49-F238E27FC236}">
                <a16:creationId xmlns:a16="http://schemas.microsoft.com/office/drawing/2014/main" xmlns="" id="{5F4E4B44-C8C6-4017-B3E1-95F2F20E32EF}"/>
              </a:ext>
            </a:extLst>
          </p:cNvPr>
          <p:cNvSpPr/>
          <p:nvPr/>
        </p:nvSpPr>
        <p:spPr>
          <a:xfrm>
            <a:off x="7927690" y="4928995"/>
            <a:ext cx="1633012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xmlns="" id="{61BC4D7B-CF96-4F56-8857-101D9686F9E1}"/>
              </a:ext>
            </a:extLst>
          </p:cNvPr>
          <p:cNvSpPr txBox="1"/>
          <p:nvPr/>
        </p:nvSpPr>
        <p:spPr>
          <a:xfrm>
            <a:off x="8018780" y="4990713"/>
            <a:ext cx="1504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배송완료 및 확정</a:t>
            </a:r>
          </a:p>
        </p:txBody>
      </p:sp>
      <p:sp>
        <p:nvSpPr>
          <p:cNvPr id="93" name="사각형: 둥근 모서리 90">
            <a:extLst>
              <a:ext uri="{FF2B5EF4-FFF2-40B4-BE49-F238E27FC236}">
                <a16:creationId xmlns:a16="http://schemas.microsoft.com/office/drawing/2014/main" xmlns="" id="{4F242F27-5519-4E37-8242-6A5B97ECFA89}"/>
              </a:ext>
            </a:extLst>
          </p:cNvPr>
          <p:cNvSpPr/>
          <p:nvPr/>
        </p:nvSpPr>
        <p:spPr>
          <a:xfrm>
            <a:off x="8184679" y="5797819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6891A04D-D00F-491A-A8AC-583A6A7647B4}"/>
              </a:ext>
            </a:extLst>
          </p:cNvPr>
          <p:cNvSpPr txBox="1"/>
          <p:nvPr/>
        </p:nvSpPr>
        <p:spPr>
          <a:xfrm>
            <a:off x="8275770" y="5859537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재고반영</a:t>
            </a:r>
          </a:p>
        </p:txBody>
      </p:sp>
      <p:sp>
        <p:nvSpPr>
          <p:cNvPr id="96" name="사각형: 둥근 모서리 90">
            <a:extLst>
              <a:ext uri="{FF2B5EF4-FFF2-40B4-BE49-F238E27FC236}">
                <a16:creationId xmlns:a16="http://schemas.microsoft.com/office/drawing/2014/main" xmlns="" id="{F5723B27-A7AF-4127-988B-1284030A094B}"/>
              </a:ext>
            </a:extLst>
          </p:cNvPr>
          <p:cNvSpPr/>
          <p:nvPr/>
        </p:nvSpPr>
        <p:spPr>
          <a:xfrm>
            <a:off x="2825089" y="5797819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5A1AD0E2-616B-4701-BC26-195450FA36EB}"/>
              </a:ext>
            </a:extLst>
          </p:cNvPr>
          <p:cNvSpPr txBox="1"/>
          <p:nvPr/>
        </p:nvSpPr>
        <p:spPr>
          <a:xfrm>
            <a:off x="2916180" y="5859537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재고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DB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5" name="직선 연결선 4"/>
          <p:cNvCxnSpPr>
            <a:stCxn id="64" idx="1"/>
            <a:endCxn id="60" idx="3"/>
          </p:cNvCxnSpPr>
          <p:nvPr/>
        </p:nvCxnSpPr>
        <p:spPr>
          <a:xfrm flipH="1">
            <a:off x="4603568" y="3666864"/>
            <a:ext cx="357343" cy="0"/>
          </a:xfrm>
          <a:prstGeom prst="line">
            <a:avLst/>
          </a:prstGeom>
          <a:ln w="19050">
            <a:solidFill>
              <a:srgbClr val="2E405A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98020BA7-8837-4A86-8F4D-932F6A9C15BC}"/>
              </a:ext>
            </a:extLst>
          </p:cNvPr>
          <p:cNvSpPr txBox="1"/>
          <p:nvPr/>
        </p:nvSpPr>
        <p:spPr>
          <a:xfrm>
            <a:off x="4396680" y="3748274"/>
            <a:ext cx="2416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재고 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부족시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7AB9DC24-19F5-4107-BD8A-9EDA6C4263CF}"/>
              </a:ext>
            </a:extLst>
          </p:cNvPr>
          <p:cNvSpPr txBox="1"/>
          <p:nvPr/>
        </p:nvSpPr>
        <p:spPr>
          <a:xfrm>
            <a:off x="4305646" y="3146713"/>
            <a:ext cx="24176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재고보유 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부족시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미운송내역에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남아있음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3" name="사각형: 둥근 모서리 90">
            <a:extLst>
              <a:ext uri="{FF2B5EF4-FFF2-40B4-BE49-F238E27FC236}">
                <a16:creationId xmlns:a16="http://schemas.microsoft.com/office/drawing/2014/main" xmlns="" id="{3F3E71E7-14B2-4F88-8A35-7AB10EE31CB1}"/>
              </a:ext>
            </a:extLst>
          </p:cNvPr>
          <p:cNvSpPr/>
          <p:nvPr/>
        </p:nvSpPr>
        <p:spPr>
          <a:xfrm>
            <a:off x="5814789" y="5821196"/>
            <a:ext cx="1023369" cy="39397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2E40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1221353C-23C8-42A1-B3E3-0970B0FCFF0F}"/>
              </a:ext>
            </a:extLst>
          </p:cNvPr>
          <p:cNvSpPr txBox="1"/>
          <p:nvPr/>
        </p:nvSpPr>
        <p:spPr>
          <a:xfrm>
            <a:off x="5905266" y="5874061"/>
            <a:ext cx="84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재고처리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98020BA7-8837-4A86-8F4D-932F6A9C15BC}"/>
              </a:ext>
            </a:extLst>
          </p:cNvPr>
          <p:cNvSpPr txBox="1"/>
          <p:nvPr/>
        </p:nvSpPr>
        <p:spPr>
          <a:xfrm>
            <a:off x="8435660" y="1895208"/>
            <a:ext cx="2416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15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개 기준으로 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개미만 상품 채우기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98020BA7-8837-4A86-8F4D-932F6A9C15BC}"/>
              </a:ext>
            </a:extLst>
          </p:cNvPr>
          <p:cNvSpPr txBox="1"/>
          <p:nvPr/>
        </p:nvSpPr>
        <p:spPr>
          <a:xfrm>
            <a:off x="3079702" y="1165314"/>
            <a:ext cx="2416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CSV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98020BA7-8837-4A86-8F4D-932F6A9C15BC}"/>
              </a:ext>
            </a:extLst>
          </p:cNvPr>
          <p:cNvSpPr txBox="1"/>
          <p:nvPr/>
        </p:nvSpPr>
        <p:spPr>
          <a:xfrm>
            <a:off x="1777117" y="5825029"/>
            <a:ext cx="2416046" cy="29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CSV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다운가능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9" name="구부러진 연결선 18"/>
          <p:cNvCxnSpPr/>
          <p:nvPr/>
        </p:nvCxnSpPr>
        <p:spPr>
          <a:xfrm rot="16200000" flipH="1">
            <a:off x="4128563" y="1920007"/>
            <a:ext cx="2009114" cy="1051204"/>
          </a:xfrm>
          <a:prstGeom prst="curvedConnector3">
            <a:avLst/>
          </a:prstGeom>
          <a:ln>
            <a:solidFill>
              <a:srgbClr val="2E405A"/>
            </a:solidFill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95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smtClean="0"/>
              <a:t>회원가입 및 로그인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462746"/>
              </p:ext>
            </p:extLst>
          </p:nvPr>
        </p:nvGraphicFramePr>
        <p:xfrm>
          <a:off x="555813" y="1920863"/>
          <a:ext cx="11187952" cy="48264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300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43608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3608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로그인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로그아웃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회원가입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login.jsp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signup.jsp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MemberProc.java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login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logout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signup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Post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/>
                        <a:t>m_Id</a:t>
                      </a:r>
                      <a:endParaRPr lang="en-US" altLang="ko-KR" sz="1200" dirty="0"/>
                    </a:p>
                    <a:p>
                      <a:pPr algn="l" latinLnBrk="1"/>
                      <a:r>
                        <a:rPr lang="en-US" altLang="ko-KR" sz="1200" dirty="0" err="1"/>
                        <a:t>m_password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/>
                        <a:t>m_id</a:t>
                      </a:r>
                      <a:endParaRPr lang="en-US" altLang="ko-KR" sz="1200" dirty="0"/>
                    </a:p>
                    <a:p>
                      <a:pPr algn="l" latinLnBrk="1"/>
                      <a:r>
                        <a:rPr lang="en-US" altLang="ko-KR" sz="1200" dirty="0" err="1"/>
                        <a:t>m_password</a:t>
                      </a:r>
                      <a:endParaRPr lang="en-US" altLang="ko-KR" sz="1200" dirty="0"/>
                    </a:p>
                    <a:p>
                      <a:pPr algn="l" latinLnBrk="1"/>
                      <a:r>
                        <a:rPr lang="en-US" altLang="ko-KR" sz="1200" dirty="0" err="1"/>
                        <a:t>m_name</a:t>
                      </a:r>
                      <a:endParaRPr lang="en-US" altLang="ko-KR" sz="1200" dirty="0"/>
                    </a:p>
                    <a:p>
                      <a:pPr algn="l" latinLnBrk="1"/>
                      <a:r>
                        <a:rPr lang="en-US" altLang="ko-KR" sz="1200" dirty="0" err="1"/>
                        <a:t>m_tel</a:t>
                      </a:r>
                      <a:endParaRPr lang="en-US" altLang="ko-KR" sz="1200" dirty="0"/>
                    </a:p>
                    <a:p>
                      <a:pPr algn="l" latinLnBrk="1"/>
                      <a:r>
                        <a:rPr lang="en-US" altLang="ko-KR" sz="1200" dirty="0" err="1"/>
                        <a:t>m_field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memberId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memberName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memberJob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memberFied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invaldate</a:t>
                      </a:r>
                      <a:r>
                        <a:rPr lang="en-US" altLang="ko-KR" sz="1200" dirty="0"/>
                        <a:t>();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/>
                        <a:t>memberJob</a:t>
                      </a:r>
                      <a:r>
                        <a:rPr lang="en-US" altLang="ko-KR" sz="1200" dirty="0"/>
                        <a:t> = </a:t>
                      </a:r>
                    </a:p>
                    <a:p>
                      <a:pPr algn="l" latinLnBrk="1"/>
                      <a:r>
                        <a:rPr lang="en-US" altLang="ko-KR" sz="1200" dirty="0"/>
                        <a:t>0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/>
                        <a:t>이면</a:t>
                      </a:r>
                      <a:r>
                        <a:rPr lang="en-US" altLang="ko-KR" sz="12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productlist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2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이면 </a:t>
                      </a: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buyinglist&amp;field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=" + </a:t>
                      </a: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member.getM_field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</a:p>
                    <a:p>
                      <a:pPr algn="l" latinLnBrk="1"/>
                      <a:r>
                        <a:rPr lang="en-US" altLang="ko-KR" sz="12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2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이면 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&amp;field=" + </a:t>
                      </a: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member.getM_field</a:t>
                      </a: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index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191794" y="1574506"/>
            <a:ext cx="3542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＠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: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alertMsg.jsp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, Attribute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로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message,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url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9589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(admin/order/) - </a:t>
            </a:r>
            <a:r>
              <a:rPr lang="ko-KR" altLang="en-US" dirty="0" smtClean="0"/>
              <a:t>주문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328390"/>
              </p:ext>
            </p:extLst>
          </p:nvPr>
        </p:nvGraphicFramePr>
        <p:xfrm>
          <a:off x="555813" y="1920863"/>
          <a:ext cx="11187947" cy="40596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22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94944"/>
                <a:gridCol w="1994944"/>
                <a:gridCol w="19949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주문하기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운송신청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총 주문내역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일별 주문내역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주문 상세내역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smtClean="0"/>
                        <a:t>order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smtClean="0"/>
                        <a:t>order</a:t>
                      </a:r>
                      <a:endParaRPr lang="ko-KR" altLang="en-US" sz="1200" i="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OrdersProc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down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/>
                        <a:t>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/>
                        <a:t>id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/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</a:t>
                      </a:r>
                      <a:endParaRPr lang="ko-KR" altLang="en-US" sz="1200" i="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u="none" dirty="0" smtClean="0"/>
                        <a:t>@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orderAllList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orderhistoryList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u="none" dirty="0"/>
                        <a:t>id</a:t>
                      </a:r>
                    </a:p>
                    <a:p>
                      <a:pPr algn="l" latinLnBrk="1"/>
                      <a:r>
                        <a:rPr lang="en-US" altLang="ko-KR" sz="1200" i="0" u="none" dirty="0"/>
                        <a:t>name</a:t>
                      </a:r>
                    </a:p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detailorderList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smtClean="0"/>
                        <a:t>order</a:t>
                      </a:r>
                    </a:p>
                    <a:p>
                      <a:pPr algn="ctr" latinLnBrk="1"/>
                      <a:r>
                        <a:rPr lang="ko-KR" altLang="en-US" sz="1200" i="0" dirty="0" smtClean="0"/>
                        <a:t>주문완료 시</a:t>
                      </a:r>
                      <a:r>
                        <a:rPr lang="ko-KR" altLang="en-US" sz="1200" i="0" baseline="0" dirty="0"/>
                        <a:t> </a:t>
                      </a:r>
                      <a:r>
                        <a:rPr lang="ko-KR" altLang="en-US" sz="1200" i="0" baseline="0" dirty="0" smtClean="0"/>
                        <a:t>운송신청 </a:t>
                      </a:r>
                      <a:endParaRPr lang="en-US" altLang="ko-KR" sz="1200" i="0" baseline="0" dirty="0" smtClean="0"/>
                    </a:p>
                    <a:p>
                      <a:pPr algn="ctr" latinLnBrk="1"/>
                      <a:r>
                        <a:rPr lang="ko-KR" altLang="en-US" sz="1200" i="0" baseline="0" dirty="0" smtClean="0"/>
                        <a:t>버튼 활성화</a:t>
                      </a:r>
                      <a:endParaRPr lang="en-US" altLang="ko-KR" sz="1200" i="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sales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/>
                        <a:t>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1794" y="1574506"/>
            <a:ext cx="3542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＠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: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alertMsg.jsp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, Attribute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로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message,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url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9205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(admin/commodity/) - </a:t>
            </a:r>
            <a:r>
              <a:rPr lang="ko-KR" altLang="en-US" dirty="0"/>
              <a:t>재고내역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0269342"/>
              </p:ext>
            </p:extLst>
          </p:nvPr>
        </p:nvGraphicFramePr>
        <p:xfrm>
          <a:off x="555813" y="1920863"/>
          <a:ext cx="11187949" cy="398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650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27861"/>
                <a:gridCol w="242786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재고내역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재고</a:t>
                      </a:r>
                      <a:r>
                        <a:rPr lang="ko-KR" altLang="en-US" sz="12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1200" b="1" baseline="0" dirty="0" smtClean="0">
                          <a:solidFill>
                            <a:schemeClr val="bg1"/>
                          </a:solidFill>
                        </a:rPr>
                        <a:t>DB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 smtClean="0">
                          <a:solidFill>
                            <a:schemeClr val="bg1"/>
                          </a:solidFill>
                        </a:rPr>
                        <a:t>이번달</a:t>
                      </a:r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 재고정산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bg1"/>
                          </a:solidFill>
                        </a:rPr>
                        <a:t>월별 재고정산 내역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commodity_now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OrdersProc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CommodityProc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productlist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commoditydbselect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smtClean="0"/>
                        <a:t>commodity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 err="1" smtClean="0"/>
                        <a:t>selectCommodity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productList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cDtoList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commodityList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commodityList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commoditydb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commodity_now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commodity_detail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7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(admin/buying/) - </a:t>
            </a:r>
            <a:r>
              <a:rPr lang="ko-KR" altLang="en-US" dirty="0"/>
              <a:t>발주내역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488434"/>
              </p:ext>
            </p:extLst>
          </p:nvPr>
        </p:nvGraphicFramePr>
        <p:xfrm>
          <a:off x="555813" y="1920863"/>
          <a:ext cx="11187951" cy="398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총 발주내역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발주내역 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월별 발주내역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orderhistoryall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orderhistoryall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orderhistoryall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OrdersProc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orderhistoryall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err="1"/>
                        <a:t>orderhistory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selectOrders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orderhistoryList</a:t>
                      </a:r>
                      <a:endParaRPr lang="ko-KR" altLang="en-US" sz="120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orderhistoryList</a:t>
                      </a:r>
                      <a:endParaRPr lang="ko-KR" altLang="en-US" sz="120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orderhistoryList</a:t>
                      </a:r>
                      <a:endParaRPr lang="ko-KR" altLang="en-US" sz="120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orderhistoryall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orderhistoryall_selectTime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1794" y="1574506"/>
            <a:ext cx="3542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＠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: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alertMsg.jsp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, Attribute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로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message,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url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06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(admin/shipping/) - </a:t>
            </a:r>
            <a:r>
              <a:rPr lang="ko-KR" altLang="en-US" dirty="0"/>
              <a:t>운송내역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745923"/>
              </p:ext>
            </p:extLst>
          </p:nvPr>
        </p:nvGraphicFramePr>
        <p:xfrm>
          <a:off x="555813" y="1920863"/>
          <a:ext cx="11187949" cy="398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650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889253965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2786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총 운송내역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월별 운송내역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지역별 운송내역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solidFill>
                            <a:schemeClr val="bg1"/>
                          </a:solidFill>
                        </a:rPr>
                        <a:t>미운송</a:t>
                      </a:r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noshippinghistory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WaybillProc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waybilllist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selectShipping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/>
                        <a:t>shipping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nowaybilllist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/>
                        <a:t>add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wayList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pageList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nwayList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shipping_selectTime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noshippinghistory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1794" y="1574506"/>
            <a:ext cx="3542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＠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: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alertMsg.jsp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, Attribute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로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message,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url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0378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</a:t>
            </a:r>
            <a:r>
              <a:rPr lang="en-US" altLang="ko-KR" dirty="0" err="1"/>
              <a:t>grossprofit</a:t>
            </a:r>
            <a:r>
              <a:rPr lang="en-US" altLang="ko-KR" dirty="0"/>
              <a:t>/) – </a:t>
            </a:r>
            <a:r>
              <a:rPr lang="ko-KR" altLang="en-US" dirty="0"/>
              <a:t>매출 총 이익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672880"/>
              </p:ext>
            </p:extLst>
          </p:nvPr>
        </p:nvGraphicFramePr>
        <p:xfrm>
          <a:off x="555813" y="1920863"/>
          <a:ext cx="11187947" cy="42073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322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792261811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889253965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949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매출 총 이익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월별 매출 총 이익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쇼핑몰 대금청구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월별 쇼핑몰 대금청구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쇼핑몰 상세 대금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grossprofit_shop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grossprofit_shop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OrdersProc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selectGrossprofit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shopprofit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shopSelectTime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shopprofit_detail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o_time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shopcode</a:t>
                      </a: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shoptotal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buyingtotal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shiptotal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shoptotal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buyingtotal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shiptotal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shopList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shoptotal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shopcode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shippay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shopList_detail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grossprofitAll_selectTime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grossprofit_shop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grossprofit_shop</a:t>
                      </a:r>
                      <a:endParaRPr lang="en-US" altLang="ko-K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grossprofit_shop_detail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02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</a:t>
            </a:r>
            <a:r>
              <a:rPr lang="en-US" altLang="ko-KR" dirty="0" err="1"/>
              <a:t>grossprofit</a:t>
            </a:r>
            <a:r>
              <a:rPr lang="en-US" altLang="ko-KR" dirty="0"/>
              <a:t>/) – </a:t>
            </a:r>
            <a:r>
              <a:rPr lang="ko-KR" altLang="en-US" dirty="0"/>
              <a:t>매출 총 이익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621914"/>
              </p:ext>
            </p:extLst>
          </p:nvPr>
        </p:nvGraphicFramePr>
        <p:xfrm>
          <a:off x="555813" y="1920863"/>
          <a:ext cx="11187951" cy="41568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구매처 대금지급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구매처 월별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대금지급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구매처 별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상세</a:t>
                      </a:r>
                      <a:r>
                        <a:rPr lang="ko-KR" altLang="en-US" sz="1200" b="1" baseline="0" dirty="0">
                          <a:solidFill>
                            <a:schemeClr val="bg1"/>
                          </a:solidFill>
                        </a:rPr>
                        <a:t> 발주 요금 내역</a:t>
                      </a:r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grossprofit_buying_selectTime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OrdersProc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buyingselectTime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buyingprofit_detail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b_time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buycode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b_name</a:t>
                      </a: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buyingProfit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buyingProfit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b_name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buycode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buyingList_detail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grossprofit_buying_selectTime</a:t>
                      </a:r>
                      <a:endParaRPr lang="ko-KR" altLang="en-US" sz="1200" b="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grossprofit_buying_detail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687" y="136110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 </a:t>
            </a:r>
            <a:r>
              <a:rPr lang="ko-KR" altLang="en-US" b="1" dirty="0" smtClean="0"/>
              <a:t>특기 사항</a:t>
            </a:r>
            <a:endParaRPr lang="ko-KR" altLang="en-US" b="1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2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1879" y="620689"/>
            <a:ext cx="791755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>
                <a:latin typeface="+mn-ea"/>
              </a:rPr>
              <a:t>■ </a:t>
            </a:r>
            <a:r>
              <a:rPr lang="en-US" altLang="ko-KR" b="1" dirty="0" smtClean="0">
                <a:latin typeface="+mn-ea"/>
              </a:rPr>
              <a:t>Invoice </a:t>
            </a:r>
            <a:r>
              <a:rPr lang="ko-KR" altLang="en-US" b="1" dirty="0" smtClean="0">
                <a:latin typeface="+mn-ea"/>
              </a:rPr>
              <a:t>처리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b="1" dirty="0" smtClean="0">
                <a:latin typeface="+mn-ea"/>
              </a:rPr>
              <a:t>.</a:t>
            </a:r>
            <a:r>
              <a:rPr lang="en-US" altLang="ko-KR" b="1" dirty="0" err="1" smtClean="0">
                <a:latin typeface="+mn-ea"/>
              </a:rPr>
              <a:t>csv</a:t>
            </a:r>
            <a:r>
              <a:rPr lang="en-US" altLang="ko-KR" b="1" dirty="0" smtClean="0">
                <a:latin typeface="+mn-ea"/>
              </a:rPr>
              <a:t> </a:t>
            </a:r>
            <a:r>
              <a:rPr lang="ko-KR" altLang="en-US" b="1" dirty="0" smtClean="0">
                <a:latin typeface="+mn-ea"/>
              </a:rPr>
              <a:t>파일로 처리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파일 위치</a:t>
            </a:r>
            <a:r>
              <a:rPr lang="en-US" altLang="ko-KR" b="1" dirty="0" smtClean="0">
                <a:latin typeface="+mn-ea"/>
              </a:rPr>
              <a:t>:  c:/Temp/Invoices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백업 파일 위치</a:t>
            </a:r>
            <a:r>
              <a:rPr lang="en-US" altLang="ko-KR" b="1" dirty="0">
                <a:latin typeface="+mn-ea"/>
              </a:rPr>
              <a:t>:  :  c:/</a:t>
            </a:r>
            <a:r>
              <a:rPr lang="en-US" altLang="ko-KR" b="1" dirty="0" smtClean="0">
                <a:latin typeface="+mn-ea"/>
              </a:rPr>
              <a:t>Temp/Invoices/Backup</a:t>
            </a:r>
            <a:endParaRPr lang="en-US" altLang="ko-KR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파일 이름</a:t>
            </a:r>
            <a:r>
              <a:rPr lang="en-US" altLang="ko-KR" b="1" dirty="0" smtClean="0">
                <a:latin typeface="+mn-ea"/>
              </a:rPr>
              <a:t>: </a:t>
            </a:r>
            <a:r>
              <a:rPr lang="en-US" altLang="ko-KR" b="1" dirty="0" smtClean="0">
                <a:latin typeface="+mn-ea"/>
              </a:rPr>
              <a:t>shop1.csv (</a:t>
            </a:r>
            <a:r>
              <a:rPr lang="ko-KR" altLang="en-US" b="1" dirty="0" smtClean="0">
                <a:latin typeface="+mn-ea"/>
              </a:rPr>
              <a:t>쇼핑몰</a:t>
            </a:r>
            <a:r>
              <a:rPr lang="en-US" altLang="ko-KR" b="1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예</a:t>
            </a:r>
            <a:r>
              <a:rPr lang="en-US" altLang="ko-KR" b="1" dirty="0" smtClean="0">
                <a:latin typeface="+mn-ea"/>
              </a:rPr>
              <a:t>)</a:t>
            </a:r>
          </a:p>
          <a:p>
            <a:pPr lvl="2">
              <a:lnSpc>
                <a:spcPct val="150000"/>
              </a:lnSpc>
            </a:pP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한동희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,010-4289-5772,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부산시 동래구 사직동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,3004,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노트북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,1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,,,4008,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글러브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,2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,,,5004,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한우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,2</a:t>
            </a:r>
          </a:p>
          <a:p>
            <a:pPr lvl="2">
              <a:lnSpc>
                <a:spcPct val="150000"/>
              </a:lnSpc>
            </a:pP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양의지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,010-4312-5102,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경남 창원시 마산회원구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3009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</a:t>
            </a:r>
            <a:r>
              <a:rPr lang="ko-KR" altLang="en-US" b="1" dirty="0" err="1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스타일러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,1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,,,4002,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사과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,3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,,,5003,</a:t>
            </a:r>
            <a:r>
              <a:rPr lang="ko-KR" altLang="en-US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배</a:t>
            </a:r>
            <a:r>
              <a:rPr lang="en-US" altLang="ko-KR" b="1" dirty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,1</a:t>
            </a:r>
            <a:endParaRPr lang="en-US" altLang="ko-KR" b="1" dirty="0" smtClean="0">
              <a:solidFill>
                <a:schemeClr val="tx2"/>
              </a:solidFill>
              <a:latin typeface="D2Coding ligature" pitchFamily="49" charset="-127"/>
              <a:ea typeface="D2Coding ligature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671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관리자용 </a:t>
            </a:r>
            <a:r>
              <a:rPr lang="en-US" altLang="ko-KR" dirty="0"/>
              <a:t>(admin/</a:t>
            </a:r>
            <a:r>
              <a:rPr lang="en-US" altLang="ko-KR" dirty="0" err="1"/>
              <a:t>grossprofit</a:t>
            </a:r>
            <a:r>
              <a:rPr lang="en-US" altLang="ko-KR" dirty="0"/>
              <a:t>/) – </a:t>
            </a:r>
            <a:r>
              <a:rPr lang="ko-KR" altLang="en-US" dirty="0"/>
              <a:t>매출 총 이익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606583"/>
              </p:ext>
            </p:extLst>
          </p:nvPr>
        </p:nvGraphicFramePr>
        <p:xfrm>
          <a:off x="555813" y="1920863"/>
          <a:ext cx="11187951" cy="41568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운송회사 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대금지급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운송회사 월별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대금지급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운송회사별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상세 운송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grossprofit_ship_selectTime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WaybillProc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shipprofitAll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shipselectTime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shipprofit_detail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w_time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waycode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w_name</a:t>
                      </a: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shipProfit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shipProfit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waycode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w_name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shipList_detail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grossprofit_ship_selectTime</a:t>
                      </a:r>
                      <a:endParaRPr lang="ko-KR" altLang="en-US" sz="1200" b="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grossprofit_ship_detail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24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구매처용 </a:t>
            </a:r>
            <a:r>
              <a:rPr lang="en-US" altLang="ko-KR" dirty="0"/>
              <a:t>(buying)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23975"/>
              </p:ext>
            </p:extLst>
          </p:nvPr>
        </p:nvGraphicFramePr>
        <p:xfrm>
          <a:off x="555813" y="1920863"/>
          <a:ext cx="11187951" cy="398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10074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발주요청 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총 발주내역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월별 발주내역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OrdersProc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buyinglist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buyingall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buyingselectall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field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field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</a:t>
                      </a:r>
                      <a:endParaRPr lang="ko-KR" altLang="en-US" sz="1200" b="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buyingall_selectTime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1794" y="1574506"/>
            <a:ext cx="35429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＠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: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alertMsg.jsp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, Attribute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로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message, </a:t>
            </a:r>
            <a:r>
              <a:rPr lang="en-US" altLang="ko-KR" sz="1400" dirty="0" err="1">
                <a:solidFill>
                  <a:sysClr val="windowText" lastClr="000000"/>
                </a:solidFill>
              </a:rPr>
              <a:t>url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4810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965" y="1486064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운송회사용 </a:t>
            </a:r>
            <a:r>
              <a:rPr lang="en-US" altLang="ko-KR" dirty="0"/>
              <a:t>(carrier)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1855726"/>
              </p:ext>
            </p:extLst>
          </p:nvPr>
        </p:nvGraphicFramePr>
        <p:xfrm>
          <a:off x="555813" y="1920863"/>
          <a:ext cx="11187951" cy="3989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57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65111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6511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운송내역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월별 운송내역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Viewer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Control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0" dirty="0" err="1"/>
                        <a:t>WaybillProc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Action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carrierlist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i="0" dirty="0" err="1"/>
                        <a:t>selectWaybill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Get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field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SetAttribute</a:t>
                      </a:r>
                      <a:endParaRPr lang="ko-KR" altLang="en-US" sz="12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dateInventory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wayList</a:t>
                      </a:r>
                      <a:endParaRPr lang="ko-KR" altLang="en-US" sz="1200" i="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048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처리 후 화면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</a:t>
                      </a:r>
                      <a:endParaRPr lang="ko-KR" altLang="en-US" sz="120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carrier_selectTime</a:t>
                      </a:r>
                      <a:endParaRPr lang="ko-KR" altLang="en-US" sz="1200" b="0" i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5372090" y="641526"/>
            <a:ext cx="14478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MVC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73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75" t="33693" r="32240" b="46159"/>
          <a:stretch/>
        </p:blipFill>
        <p:spPr bwMode="auto">
          <a:xfrm>
            <a:off x="610980" y="753683"/>
            <a:ext cx="2612571" cy="1727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9" t="20317" r="7831" b="31428"/>
          <a:stretch/>
        </p:blipFill>
        <p:spPr bwMode="auto">
          <a:xfrm>
            <a:off x="623392" y="2336304"/>
            <a:ext cx="11108267" cy="4136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102365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489749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974466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487533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3874888" y="428454"/>
            <a:ext cx="44422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클래스 다이어그램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150853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793422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72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72" t="38727" r="47054" b="49590"/>
          <a:stretch/>
        </p:blipFill>
        <p:spPr bwMode="auto">
          <a:xfrm>
            <a:off x="162300" y="190061"/>
            <a:ext cx="2573867" cy="1001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54" t="19312" r="7143" b="17027"/>
          <a:stretch/>
        </p:blipFill>
        <p:spPr bwMode="auto">
          <a:xfrm>
            <a:off x="165549" y="1191548"/>
            <a:ext cx="11979124" cy="5457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443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82" t="13613" r="6907" b="18661"/>
          <a:stretch/>
        </p:blipFill>
        <p:spPr bwMode="auto">
          <a:xfrm>
            <a:off x="2351584" y="404665"/>
            <a:ext cx="9676189" cy="5805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72" t="38727" r="48259" b="49590"/>
          <a:stretch/>
        </p:blipFill>
        <p:spPr bwMode="auto">
          <a:xfrm>
            <a:off x="162300" y="190061"/>
            <a:ext cx="2353509" cy="1001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0046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72" t="38727" r="48259" b="49590"/>
          <a:stretch/>
        </p:blipFill>
        <p:spPr bwMode="auto">
          <a:xfrm>
            <a:off x="162300" y="190061"/>
            <a:ext cx="2353509" cy="1001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3" t="29121" r="2636" b="13312"/>
          <a:stretch/>
        </p:blipFill>
        <p:spPr bwMode="auto">
          <a:xfrm>
            <a:off x="204253" y="1172773"/>
            <a:ext cx="11845507" cy="4934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390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35" t="39368" r="19065" b="50410"/>
          <a:stretch/>
        </p:blipFill>
        <p:spPr bwMode="auto">
          <a:xfrm>
            <a:off x="335361" y="188640"/>
            <a:ext cx="2103121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1" t="30645" r="7830" b="12296"/>
          <a:stretch/>
        </p:blipFill>
        <p:spPr bwMode="auto">
          <a:xfrm>
            <a:off x="-48682" y="1340768"/>
            <a:ext cx="12230705" cy="489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6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xmlns="" id="{49CF59A5-716B-4A3D-A6AD-F4C90D347CDE}"/>
              </a:ext>
            </a:extLst>
          </p:cNvPr>
          <p:cNvGrpSpPr/>
          <p:nvPr/>
        </p:nvGrpSpPr>
        <p:grpSpPr>
          <a:xfrm>
            <a:off x="4645775" y="3181763"/>
            <a:ext cx="494474" cy="494474"/>
            <a:chOff x="4521777" y="3181763"/>
            <a:chExt cx="494474" cy="494474"/>
          </a:xfrm>
        </p:grpSpPr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9E872303-C5B5-4FA3-A2DA-BF23AAB1ECC1}"/>
                </a:ext>
              </a:extLst>
            </p:cNvPr>
            <p:cNvSpPr/>
            <p:nvPr/>
          </p:nvSpPr>
          <p:spPr>
            <a:xfrm>
              <a:off x="4521777" y="3181763"/>
              <a:ext cx="494474" cy="494474"/>
            </a:xfrm>
            <a:prstGeom prst="rect">
              <a:avLst/>
            </a:prstGeom>
            <a:solidFill>
              <a:srgbClr val="3F97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xmlns="" id="{A55C12F6-5BAF-4AB1-836E-B000483AC61C}"/>
                </a:ext>
              </a:extLst>
            </p:cNvPr>
            <p:cNvSpPr/>
            <p:nvPr/>
          </p:nvSpPr>
          <p:spPr>
            <a:xfrm>
              <a:off x="4561265" y="324433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감</a:t>
              </a:r>
              <a:endParaRPr lang="ko-KR" altLang="en-US" dirty="0"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xmlns="" id="{2470647A-CD32-42AE-8D5C-E207BB66D0EB}"/>
              </a:ext>
            </a:extLst>
          </p:cNvPr>
          <p:cNvGrpSpPr/>
          <p:nvPr/>
        </p:nvGrpSpPr>
        <p:grpSpPr>
          <a:xfrm>
            <a:off x="5245886" y="3181763"/>
            <a:ext cx="494474" cy="494474"/>
            <a:chOff x="5185270" y="3181763"/>
            <a:chExt cx="494474" cy="494474"/>
          </a:xfrm>
        </p:grpSpPr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9D548B50-7416-4EF7-AB87-8A82B13A233B}"/>
                </a:ext>
              </a:extLst>
            </p:cNvPr>
            <p:cNvSpPr/>
            <p:nvPr/>
          </p:nvSpPr>
          <p:spPr>
            <a:xfrm>
              <a:off x="5185270" y="3181763"/>
              <a:ext cx="494474" cy="494474"/>
            </a:xfrm>
            <a:prstGeom prst="rect">
              <a:avLst/>
            </a:pr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4196C230-8C28-485F-A061-1765E7A54AD2}"/>
                </a:ext>
              </a:extLst>
            </p:cNvPr>
            <p:cNvSpPr/>
            <p:nvPr/>
          </p:nvSpPr>
          <p:spPr>
            <a:xfrm>
              <a:off x="5224758" y="324433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사</a:t>
              </a:r>
              <a:endParaRPr lang="ko-KR" altLang="en-US" dirty="0"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xmlns="" id="{0FF962C8-CB2F-4A57-A0E1-6DB7C6056DBE}"/>
              </a:ext>
            </a:extLst>
          </p:cNvPr>
          <p:cNvGrpSpPr/>
          <p:nvPr/>
        </p:nvGrpSpPr>
        <p:grpSpPr>
          <a:xfrm>
            <a:off x="5845997" y="3181763"/>
            <a:ext cx="494474" cy="494474"/>
            <a:chOff x="5848763" y="3181763"/>
            <a:chExt cx="494474" cy="494474"/>
          </a:xfrm>
        </p:grpSpPr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xmlns="" id="{E95926A1-E556-41E8-AE64-FE78519E33F4}"/>
                </a:ext>
              </a:extLst>
            </p:cNvPr>
            <p:cNvSpPr/>
            <p:nvPr/>
          </p:nvSpPr>
          <p:spPr>
            <a:xfrm>
              <a:off x="5848763" y="3181763"/>
              <a:ext cx="494474" cy="494474"/>
            </a:xfrm>
            <a:prstGeom prst="rect">
              <a:avLst/>
            </a:prstGeom>
            <a:solidFill>
              <a:srgbClr val="FC96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736C121F-5D76-4F09-8065-C113933B2043}"/>
                </a:ext>
              </a:extLst>
            </p:cNvPr>
            <p:cNvSpPr/>
            <p:nvPr/>
          </p:nvSpPr>
          <p:spPr>
            <a:xfrm>
              <a:off x="5888251" y="324433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합</a:t>
              </a:r>
              <a:endParaRPr lang="ko-KR" altLang="en-US" dirty="0"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6FDAFFC8-456F-4E10-9982-EBDFAA6BF5E7}"/>
              </a:ext>
            </a:extLst>
          </p:cNvPr>
          <p:cNvGrpSpPr/>
          <p:nvPr/>
        </p:nvGrpSpPr>
        <p:grpSpPr>
          <a:xfrm>
            <a:off x="6446108" y="3181763"/>
            <a:ext cx="494474" cy="494474"/>
            <a:chOff x="6512256" y="3181763"/>
            <a:chExt cx="494474" cy="494474"/>
          </a:xfrm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xmlns="" id="{F0C559CC-51D4-4664-9283-006F131FC2EF}"/>
                </a:ext>
              </a:extLst>
            </p:cNvPr>
            <p:cNvSpPr/>
            <p:nvPr/>
          </p:nvSpPr>
          <p:spPr>
            <a:xfrm>
              <a:off x="6512256" y="3181763"/>
              <a:ext cx="494474" cy="494474"/>
            </a:xfrm>
            <a:prstGeom prst="rect">
              <a:avLst/>
            </a:prstGeom>
            <a:solidFill>
              <a:srgbClr val="FFEC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xmlns="" id="{AA7B50C9-5957-4AC5-9488-D5115EBBA358}"/>
                </a:ext>
              </a:extLst>
            </p:cNvPr>
            <p:cNvSpPr/>
            <p:nvPr/>
          </p:nvSpPr>
          <p:spPr>
            <a:xfrm>
              <a:off x="6551744" y="324433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E405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니</a:t>
              </a:r>
              <a:endParaRPr lang="ko-KR" altLang="en-US" dirty="0">
                <a:solidFill>
                  <a:srgbClr val="2E405A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2BFF8961-709A-408D-85F3-3CE43582DB4A}"/>
              </a:ext>
            </a:extLst>
          </p:cNvPr>
          <p:cNvGrpSpPr/>
          <p:nvPr/>
        </p:nvGrpSpPr>
        <p:grpSpPr>
          <a:xfrm>
            <a:off x="7046218" y="3181763"/>
            <a:ext cx="494474" cy="494474"/>
            <a:chOff x="7175748" y="3181763"/>
            <a:chExt cx="494474" cy="494474"/>
          </a:xfrm>
        </p:grpSpPr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xmlns="" id="{525E2325-9A2E-4D27-A8EE-C94ECC51E527}"/>
                </a:ext>
              </a:extLst>
            </p:cNvPr>
            <p:cNvSpPr/>
            <p:nvPr/>
          </p:nvSpPr>
          <p:spPr>
            <a:xfrm>
              <a:off x="7175748" y="3181763"/>
              <a:ext cx="494474" cy="494474"/>
            </a:xfrm>
            <a:prstGeom prst="rect">
              <a:avLst/>
            </a:prstGeom>
            <a:solidFill>
              <a:srgbClr val="3F97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xmlns="" id="{A0BAA09A-C754-416D-AF6D-F75A2BB8B577}"/>
                </a:ext>
              </a:extLst>
            </p:cNvPr>
            <p:cNvSpPr/>
            <p:nvPr/>
          </p:nvSpPr>
          <p:spPr>
            <a:xfrm>
              <a:off x="7215237" y="324433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다</a:t>
              </a:r>
              <a:endParaRPr lang="ko-KR" altLang="en-US" dirty="0"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768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mtClean="0"/>
              <a:t>- </a:t>
            </a:r>
            <a:fld id="{49DB445C-4329-4AA7-BCEF-971B825554EE}" type="slidenum">
              <a:rPr lang="ko-KR" altLang="en-US" smtClean="0"/>
              <a:pPr/>
              <a:t>3</a:t>
            </a:fld>
            <a:r>
              <a:rPr lang="ko-KR" altLang="en-US" smtClean="0"/>
              <a:t> </a:t>
            </a:r>
            <a:r>
              <a:rPr lang="en-US" altLang="ko-KR" smtClean="0"/>
              <a:t>-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1879" y="620689"/>
            <a:ext cx="86100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>
                <a:latin typeface="+mn-ea"/>
              </a:rPr>
              <a:t>■ </a:t>
            </a:r>
            <a:r>
              <a:rPr lang="en-US" altLang="ko-KR" b="1" dirty="0"/>
              <a:t>Inventory </a:t>
            </a:r>
            <a:r>
              <a:rPr lang="ko-KR" altLang="en-US" b="1" dirty="0"/>
              <a:t>처리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b="1" dirty="0" smtClean="0">
                <a:latin typeface="+mn-ea"/>
              </a:rPr>
              <a:t>DB</a:t>
            </a:r>
            <a:r>
              <a:rPr lang="ko-KR" altLang="en-US" b="1" dirty="0" smtClean="0">
                <a:latin typeface="+mn-ea"/>
              </a:rPr>
              <a:t>와 파일로 처리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b="1" dirty="0" smtClean="0">
                <a:latin typeface="+mn-ea"/>
              </a:rPr>
              <a:t>DB</a:t>
            </a:r>
            <a:r>
              <a:rPr lang="ko-KR" altLang="en-US" b="1" dirty="0" smtClean="0">
                <a:latin typeface="+mn-ea"/>
              </a:rPr>
              <a:t>에는 이번 달 재고를 유지하고</a:t>
            </a:r>
            <a:r>
              <a:rPr lang="en-US" altLang="ko-KR" b="1" dirty="0" smtClean="0">
                <a:latin typeface="+mn-ea"/>
              </a:rPr>
              <a:t>, </a:t>
            </a:r>
            <a:r>
              <a:rPr lang="ko-KR" altLang="en-US" b="1" dirty="0" err="1" smtClean="0">
                <a:latin typeface="+mn-ea"/>
              </a:rPr>
              <a:t>정산시에</a:t>
            </a:r>
            <a:r>
              <a:rPr lang="ko-KR" altLang="en-US" b="1" dirty="0" smtClean="0">
                <a:latin typeface="+mn-ea"/>
              </a:rPr>
              <a:t> 파일에 기록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재고에 반영되는 시점은 관리자가 입고</a:t>
            </a:r>
            <a:r>
              <a:rPr lang="en-US" altLang="ko-KR" b="1" dirty="0" smtClean="0">
                <a:latin typeface="+mn-ea"/>
              </a:rPr>
              <a:t>, </a:t>
            </a:r>
            <a:r>
              <a:rPr lang="ko-KR" altLang="en-US" b="1" dirty="0" smtClean="0">
                <a:latin typeface="+mn-ea"/>
              </a:rPr>
              <a:t>출고에 대해 확정을 하는 순간</a:t>
            </a:r>
            <a:endParaRPr lang="en-US" altLang="ko-KR" b="1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파일 위치</a:t>
            </a:r>
            <a:r>
              <a:rPr lang="en-US" altLang="ko-KR" b="1" dirty="0" smtClean="0">
                <a:latin typeface="+mn-ea"/>
              </a:rPr>
              <a:t>:  c:/Temp/Inventories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파일 이름</a:t>
            </a:r>
            <a:r>
              <a:rPr lang="en-US" altLang="ko-KR" b="1" dirty="0" smtClean="0">
                <a:latin typeface="+mn-ea"/>
              </a:rPr>
              <a:t>:  201904.csv (2019</a:t>
            </a:r>
            <a:r>
              <a:rPr lang="ko-KR" altLang="en-US" b="1" dirty="0" smtClean="0">
                <a:latin typeface="+mn-ea"/>
              </a:rPr>
              <a:t>년 </a:t>
            </a:r>
            <a:r>
              <a:rPr lang="en-US" altLang="ko-KR" b="1" dirty="0" smtClean="0">
                <a:latin typeface="+mn-ea"/>
              </a:rPr>
              <a:t>4</a:t>
            </a:r>
            <a:r>
              <a:rPr lang="ko-KR" altLang="en-US" b="1" dirty="0" smtClean="0">
                <a:latin typeface="+mn-ea"/>
              </a:rPr>
              <a:t>월 재고</a:t>
            </a:r>
            <a:r>
              <a:rPr lang="en-US" altLang="ko-KR" b="1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b="1" dirty="0" smtClean="0">
                <a:latin typeface="+mn-ea"/>
              </a:rPr>
              <a:t>형식</a:t>
            </a:r>
            <a:r>
              <a:rPr lang="en-US" altLang="ko-KR" b="1" dirty="0" smtClean="0">
                <a:latin typeface="+mn-ea"/>
              </a:rPr>
              <a:t>,</a:t>
            </a:r>
            <a:r>
              <a:rPr lang="ko-KR" altLang="en-US" b="1" dirty="0" smtClean="0">
                <a:latin typeface="+mn-ea"/>
              </a:rPr>
              <a:t> 예</a:t>
            </a:r>
            <a:endParaRPr lang="en-US" altLang="ko-KR" b="1" dirty="0" smtClean="0">
              <a:latin typeface="+mn-ea"/>
            </a:endParaRPr>
          </a:p>
          <a:p>
            <a:pPr lvl="2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재고 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ID, Product ID, </a:t>
            </a:r>
            <a:r>
              <a:rPr lang="en-US" altLang="ko-KR" b="1" dirty="0" err="1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Product_Name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 </a:t>
            </a:r>
            <a:r>
              <a:rPr lang="ko-KR" altLang="en-US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기초재고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 </a:t>
            </a:r>
            <a:r>
              <a:rPr lang="ko-KR" altLang="en-US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입고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 </a:t>
            </a:r>
            <a:r>
              <a:rPr lang="ko-KR" altLang="en-US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출고</a:t>
            </a: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, </a:t>
            </a:r>
            <a:r>
              <a:rPr lang="ko-KR" altLang="en-US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기말재고</a:t>
            </a:r>
            <a:endParaRPr lang="en-US" altLang="ko-KR" b="1" dirty="0" smtClean="0">
              <a:solidFill>
                <a:schemeClr val="tx2"/>
              </a:solidFill>
              <a:latin typeface="D2Coding ligature" pitchFamily="49" charset="-127"/>
              <a:ea typeface="D2Coding ligature" pitchFamily="49" charset="-127"/>
            </a:endParaRPr>
          </a:p>
          <a:p>
            <a:pPr lvl="2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101,3001,30,0,10,20</a:t>
            </a:r>
          </a:p>
          <a:p>
            <a:pPr lvl="2">
              <a:lnSpc>
                <a:spcPct val="150000"/>
              </a:lnSpc>
            </a:pPr>
            <a:r>
              <a:rPr lang="en-US" altLang="ko-KR" b="1" dirty="0" smtClean="0">
                <a:solidFill>
                  <a:schemeClr val="tx2"/>
                </a:solidFill>
                <a:latin typeface="D2Coding ligature" pitchFamily="49" charset="-127"/>
                <a:ea typeface="D2Coding ligature" pitchFamily="49" charset="-127"/>
              </a:rPr>
              <a:t>102,3002,30,20,25,25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4687" y="13611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특기 </a:t>
            </a:r>
            <a:r>
              <a:rPr lang="ko-KR" altLang="en-US" b="1" dirty="0" smtClean="0"/>
              <a:t>사항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0770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2C250A5D-BE92-407D-93D8-B3932928D1B4}"/>
              </a:ext>
            </a:extLst>
          </p:cNvPr>
          <p:cNvSpPr/>
          <p:nvPr/>
        </p:nvSpPr>
        <p:spPr>
          <a:xfrm>
            <a:off x="4470939" y="2810832"/>
            <a:ext cx="3250121" cy="507832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B4A98DA-3B40-4892-BD68-A0D2D2DD73F7}"/>
              </a:ext>
            </a:extLst>
          </p:cNvPr>
          <p:cNvSpPr txBox="1"/>
          <p:nvPr/>
        </p:nvSpPr>
        <p:spPr>
          <a:xfrm>
            <a:off x="4970340" y="2823756"/>
            <a:ext cx="2251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Yellow Container</a:t>
            </a:r>
            <a:endParaRPr lang="ko-KR" altLang="en-US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xmlns="" id="{2A6B0514-EC44-4385-95F1-78B6735AACC4}"/>
              </a:ext>
            </a:extLst>
          </p:cNvPr>
          <p:cNvCxnSpPr>
            <a:cxnSpLocks/>
          </p:cNvCxnSpPr>
          <p:nvPr/>
        </p:nvCxnSpPr>
        <p:spPr>
          <a:xfrm flipH="1">
            <a:off x="6009322" y="3671754"/>
            <a:ext cx="173355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F1CFFE66-B0E8-4D6F-8FE7-0DE5CDA1809E}"/>
              </a:ext>
            </a:extLst>
          </p:cNvPr>
          <p:cNvSpPr txBox="1"/>
          <p:nvPr/>
        </p:nvSpPr>
        <p:spPr>
          <a:xfrm>
            <a:off x="5097175" y="3860006"/>
            <a:ext cx="1997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노연아   천세은   홍민지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xmlns="" id="{F3633845-C444-4776-9421-505E7851917E}"/>
              </a:ext>
            </a:extLst>
          </p:cNvPr>
          <p:cNvGrpSpPr/>
          <p:nvPr/>
        </p:nvGrpSpPr>
        <p:grpSpPr>
          <a:xfrm>
            <a:off x="8180994" y="2250765"/>
            <a:ext cx="446045" cy="782219"/>
            <a:chOff x="8180994" y="2250765"/>
            <a:chExt cx="446045" cy="782219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xmlns="" id="{9FB7EEE9-4ACA-422C-8355-CDEB8F2E93FA}"/>
                </a:ext>
              </a:extLst>
            </p:cNvPr>
            <p:cNvSpPr/>
            <p:nvPr/>
          </p:nvSpPr>
          <p:spPr>
            <a:xfrm>
              <a:off x="8499140" y="2737698"/>
              <a:ext cx="127899" cy="127899"/>
            </a:xfrm>
            <a:prstGeom prst="rect">
              <a:avLst/>
            </a:prstGeom>
            <a:solidFill>
              <a:srgbClr val="FC96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84DC256B-892E-4D4B-80F9-F95AA364432E}"/>
                </a:ext>
              </a:extLst>
            </p:cNvPr>
            <p:cNvSpPr/>
            <p:nvPr/>
          </p:nvSpPr>
          <p:spPr>
            <a:xfrm>
              <a:off x="8293298" y="2250765"/>
              <a:ext cx="163335" cy="163335"/>
            </a:xfrm>
            <a:prstGeom prst="rect">
              <a:avLst/>
            </a:pr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A7AD0411-37D5-436F-9353-119894B5306A}"/>
                </a:ext>
              </a:extLst>
            </p:cNvPr>
            <p:cNvSpPr/>
            <p:nvPr/>
          </p:nvSpPr>
          <p:spPr>
            <a:xfrm>
              <a:off x="8180994" y="2914085"/>
              <a:ext cx="118899" cy="118899"/>
            </a:xfrm>
            <a:prstGeom prst="rect">
              <a:avLst/>
            </a:prstGeom>
            <a:solidFill>
              <a:srgbClr val="FFEC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454922AF-3DBB-4B3B-913B-2CAC9DF2DED2}"/>
              </a:ext>
            </a:extLst>
          </p:cNvPr>
          <p:cNvGrpSpPr/>
          <p:nvPr/>
        </p:nvGrpSpPr>
        <p:grpSpPr>
          <a:xfrm>
            <a:off x="3551451" y="3032984"/>
            <a:ext cx="451959" cy="770871"/>
            <a:chOff x="3551451" y="3032984"/>
            <a:chExt cx="451959" cy="77087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777215BC-AE09-44A9-A97E-8036ADAE1F89}"/>
                </a:ext>
              </a:extLst>
            </p:cNvPr>
            <p:cNvSpPr/>
            <p:nvPr/>
          </p:nvSpPr>
          <p:spPr>
            <a:xfrm>
              <a:off x="3845155" y="3645600"/>
              <a:ext cx="158255" cy="158255"/>
            </a:xfrm>
            <a:prstGeom prst="rect">
              <a:avLst/>
            </a:prstGeom>
            <a:solidFill>
              <a:srgbClr val="3F97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DB4E69A0-4D8D-41A9-8EF3-55B9A9EBFDFB}"/>
                </a:ext>
              </a:extLst>
            </p:cNvPr>
            <p:cNvSpPr/>
            <p:nvPr/>
          </p:nvSpPr>
          <p:spPr>
            <a:xfrm>
              <a:off x="3726256" y="3032984"/>
              <a:ext cx="118899" cy="118899"/>
            </a:xfrm>
            <a:prstGeom prst="rect">
              <a:avLst/>
            </a:prstGeom>
            <a:solidFill>
              <a:srgbClr val="FC96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BBCCE7BF-10AA-4606-A230-B898CF661DF6}"/>
                </a:ext>
              </a:extLst>
            </p:cNvPr>
            <p:cNvSpPr/>
            <p:nvPr/>
          </p:nvSpPr>
          <p:spPr>
            <a:xfrm>
              <a:off x="3551451" y="3336657"/>
              <a:ext cx="133813" cy="133813"/>
            </a:xfrm>
            <a:prstGeom prst="rect">
              <a:avLst/>
            </a:pr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36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8CBE957-F639-49DD-AA30-20E7F460F530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F6735141-9122-4562-896D-6877DF16D46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9417A787-A310-4720-AF59-F3EA9FBCEAEE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87AACFD9-75B4-4FEC-975D-5950CEB9C4A5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3E4FE8B-7C79-40ED-B087-83FD19CFA447}"/>
              </a:ext>
            </a:extLst>
          </p:cNvPr>
          <p:cNvSpPr/>
          <p:nvPr/>
        </p:nvSpPr>
        <p:spPr>
          <a:xfrm>
            <a:off x="5352860" y="641526"/>
            <a:ext cx="14863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역할분담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30E76C3D-D8C6-4D2B-82DD-4E08BA04AEFC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9BDE9CF8-847B-497A-9D75-AABC5630067A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xmlns="" id="{1E0B27ED-75E5-41C1-A0B0-45F260389E86}"/>
              </a:ext>
            </a:extLst>
          </p:cNvPr>
          <p:cNvSpPr/>
          <p:nvPr/>
        </p:nvSpPr>
        <p:spPr>
          <a:xfrm>
            <a:off x="3073486" y="2384894"/>
            <a:ext cx="1612541" cy="1625441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0E1D6CAE-E541-4825-A7AB-575EFC3C1418}"/>
              </a:ext>
            </a:extLst>
          </p:cNvPr>
          <p:cNvSpPr txBox="1"/>
          <p:nvPr/>
        </p:nvSpPr>
        <p:spPr>
          <a:xfrm>
            <a:off x="3426747" y="2946879"/>
            <a:ext cx="9060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노연아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C0AFC984-8F7A-49B0-9556-001D79C1A5F4}"/>
              </a:ext>
            </a:extLst>
          </p:cNvPr>
          <p:cNvSpPr/>
          <p:nvPr/>
        </p:nvSpPr>
        <p:spPr>
          <a:xfrm>
            <a:off x="3130499" y="4650822"/>
            <a:ext cx="1498514" cy="619125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3F97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xmlns="" id="{7F0BEED6-A24C-40DF-9390-41676058909A}"/>
              </a:ext>
            </a:extLst>
          </p:cNvPr>
          <p:cNvSpPr/>
          <p:nvPr/>
        </p:nvSpPr>
        <p:spPr>
          <a:xfrm>
            <a:off x="5287622" y="2384894"/>
            <a:ext cx="1612541" cy="1625441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xmlns="" id="{BE77B4D1-6C20-4F4B-9F09-1AD5EFC9178F}"/>
              </a:ext>
            </a:extLst>
          </p:cNvPr>
          <p:cNvSpPr/>
          <p:nvPr/>
        </p:nvSpPr>
        <p:spPr>
          <a:xfrm>
            <a:off x="5344635" y="4650822"/>
            <a:ext cx="1498514" cy="619125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3F97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xmlns="" id="{108744AD-90CF-4267-8031-116CD17EAB1A}"/>
              </a:ext>
            </a:extLst>
          </p:cNvPr>
          <p:cNvSpPr/>
          <p:nvPr/>
        </p:nvSpPr>
        <p:spPr>
          <a:xfrm>
            <a:off x="7501758" y="2384894"/>
            <a:ext cx="1612541" cy="1625441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xmlns="" id="{2E170BF1-1658-459B-BE98-6E4C5B0A734D}"/>
              </a:ext>
            </a:extLst>
          </p:cNvPr>
          <p:cNvGrpSpPr/>
          <p:nvPr/>
        </p:nvGrpSpPr>
        <p:grpSpPr>
          <a:xfrm>
            <a:off x="3779762" y="4118112"/>
            <a:ext cx="199989" cy="330213"/>
            <a:chOff x="3758763" y="4005659"/>
            <a:chExt cx="241987" cy="399557"/>
          </a:xfrm>
        </p:grpSpPr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xmlns="" id="{E8553B96-1CBD-4536-9C77-536A53402D70}"/>
                </a:ext>
              </a:extLst>
            </p:cNvPr>
            <p:cNvSpPr/>
            <p:nvPr/>
          </p:nvSpPr>
          <p:spPr>
            <a:xfrm rot="19833240" flipH="1">
              <a:off x="3758763" y="4005659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xmlns="" id="{1ABD302D-3847-48A8-A2E1-99F50F048A19}"/>
                </a:ext>
              </a:extLst>
            </p:cNvPr>
            <p:cNvSpPr/>
            <p:nvPr/>
          </p:nvSpPr>
          <p:spPr>
            <a:xfrm rot="19833240" flipH="1">
              <a:off x="3758763" y="4131950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xmlns="" id="{019FCAE8-9BB3-4157-BDBC-230F6D95C127}"/>
                </a:ext>
              </a:extLst>
            </p:cNvPr>
            <p:cNvSpPr/>
            <p:nvPr/>
          </p:nvSpPr>
          <p:spPr>
            <a:xfrm rot="19833240" flipH="1">
              <a:off x="3758763" y="4258241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4B0F0EEB-690B-4F37-A14B-5D2F343927E3}"/>
              </a:ext>
            </a:extLst>
          </p:cNvPr>
          <p:cNvGrpSpPr/>
          <p:nvPr/>
        </p:nvGrpSpPr>
        <p:grpSpPr>
          <a:xfrm>
            <a:off x="5993898" y="4118111"/>
            <a:ext cx="199989" cy="330213"/>
            <a:chOff x="5972899" y="4005658"/>
            <a:chExt cx="241987" cy="399557"/>
          </a:xfrm>
        </p:grpSpPr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xmlns="" id="{34C6A4EF-CD03-4B6B-89FE-AE49BFC02B44}"/>
                </a:ext>
              </a:extLst>
            </p:cNvPr>
            <p:cNvSpPr/>
            <p:nvPr/>
          </p:nvSpPr>
          <p:spPr>
            <a:xfrm rot="19833240" flipH="1">
              <a:off x="5972899" y="4005658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xmlns="" id="{18D81132-5A98-479E-A914-F801050AB9CA}"/>
                </a:ext>
              </a:extLst>
            </p:cNvPr>
            <p:cNvSpPr/>
            <p:nvPr/>
          </p:nvSpPr>
          <p:spPr>
            <a:xfrm rot="19833240" flipH="1">
              <a:off x="5972899" y="4131949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xmlns="" id="{54613C48-1A67-4B21-A1C8-51D5AD5CBEEA}"/>
                </a:ext>
              </a:extLst>
            </p:cNvPr>
            <p:cNvSpPr/>
            <p:nvPr/>
          </p:nvSpPr>
          <p:spPr>
            <a:xfrm rot="19833240" flipH="1">
              <a:off x="5972899" y="4258240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0A396F2E-351F-47BC-A7CD-1B738C24CF07}"/>
              </a:ext>
            </a:extLst>
          </p:cNvPr>
          <p:cNvGrpSpPr/>
          <p:nvPr/>
        </p:nvGrpSpPr>
        <p:grpSpPr>
          <a:xfrm>
            <a:off x="8208034" y="4118110"/>
            <a:ext cx="199989" cy="330213"/>
            <a:chOff x="8187035" y="4005657"/>
            <a:chExt cx="241987" cy="399557"/>
          </a:xfrm>
        </p:grpSpPr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xmlns="" id="{CC507B69-32C6-4F21-A759-84870FBB9682}"/>
                </a:ext>
              </a:extLst>
            </p:cNvPr>
            <p:cNvSpPr/>
            <p:nvPr/>
          </p:nvSpPr>
          <p:spPr>
            <a:xfrm rot="19833240" flipH="1">
              <a:off x="8187035" y="4005657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xmlns="" id="{044CFB95-8900-4AD2-9CCE-4F90B3CD252B}"/>
                </a:ext>
              </a:extLst>
            </p:cNvPr>
            <p:cNvSpPr/>
            <p:nvPr/>
          </p:nvSpPr>
          <p:spPr>
            <a:xfrm rot="19833240" flipH="1">
              <a:off x="8187035" y="4131948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xmlns="" id="{40523B25-D9DA-48C8-9CA2-E4327FDF41A6}"/>
                </a:ext>
              </a:extLst>
            </p:cNvPr>
            <p:cNvSpPr/>
            <p:nvPr/>
          </p:nvSpPr>
          <p:spPr>
            <a:xfrm rot="19833240" flipH="1">
              <a:off x="8187035" y="4258239"/>
              <a:ext cx="241987" cy="146975"/>
            </a:xfrm>
            <a:custGeom>
              <a:avLst/>
              <a:gdLst>
                <a:gd name="connsiteX0" fmla="*/ 274945 w 292805"/>
                <a:gd name="connsiteY0" fmla="*/ 423 h 177839"/>
                <a:gd name="connsiteX1" fmla="*/ 266074 w 292805"/>
                <a:gd name="connsiteY1" fmla="*/ 6962 h 177839"/>
                <a:gd name="connsiteX2" fmla="*/ 180340 w 292805"/>
                <a:gd name="connsiteY2" fmla="*/ 149039 h 177839"/>
                <a:gd name="connsiteX3" fmla="*/ 14400 w 292805"/>
                <a:gd name="connsiteY3" fmla="*/ 149039 h 177839"/>
                <a:gd name="connsiteX4" fmla="*/ 0 w 292805"/>
                <a:gd name="connsiteY4" fmla="*/ 163439 h 177839"/>
                <a:gd name="connsiteX5" fmla="*/ 14400 w 292805"/>
                <a:gd name="connsiteY5" fmla="*/ 177839 h 177839"/>
                <a:gd name="connsiteX6" fmla="*/ 187530 w 292805"/>
                <a:gd name="connsiteY6" fmla="*/ 177839 h 177839"/>
                <a:gd name="connsiteX7" fmla="*/ 191003 w 292805"/>
                <a:gd name="connsiteY7" fmla="*/ 176400 h 177839"/>
                <a:gd name="connsiteX8" fmla="*/ 192412 w 292805"/>
                <a:gd name="connsiteY8" fmla="*/ 176614 h 177839"/>
                <a:gd name="connsiteX9" fmla="*/ 194880 w 292805"/>
                <a:gd name="connsiteY9" fmla="*/ 174795 h 177839"/>
                <a:gd name="connsiteX10" fmla="*/ 197712 w 292805"/>
                <a:gd name="connsiteY10" fmla="*/ 173622 h 177839"/>
                <a:gd name="connsiteX11" fmla="*/ 198257 w 292805"/>
                <a:gd name="connsiteY11" fmla="*/ 172305 h 177839"/>
                <a:gd name="connsiteX12" fmla="*/ 201284 w 292805"/>
                <a:gd name="connsiteY12" fmla="*/ 170075 h 177839"/>
                <a:gd name="connsiteX13" fmla="*/ 290732 w 292805"/>
                <a:gd name="connsiteY13" fmla="*/ 21841 h 177839"/>
                <a:gd name="connsiteX14" fmla="*/ 285843 w 292805"/>
                <a:gd name="connsiteY14" fmla="*/ 2073 h 177839"/>
                <a:gd name="connsiteX15" fmla="*/ 274945 w 292805"/>
                <a:gd name="connsiteY15" fmla="*/ 423 h 17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2805" h="177839">
                  <a:moveTo>
                    <a:pt x="274945" y="423"/>
                  </a:moveTo>
                  <a:cubicBezTo>
                    <a:pt x="271368" y="1308"/>
                    <a:pt x="268128" y="3557"/>
                    <a:pt x="266074" y="6962"/>
                  </a:cubicBezTo>
                  <a:lnTo>
                    <a:pt x="180340" y="149039"/>
                  </a:lnTo>
                  <a:lnTo>
                    <a:pt x="14400" y="149039"/>
                  </a:lnTo>
                  <a:cubicBezTo>
                    <a:pt x="6447" y="149039"/>
                    <a:pt x="0" y="155486"/>
                    <a:pt x="0" y="163439"/>
                  </a:cubicBezTo>
                  <a:cubicBezTo>
                    <a:pt x="0" y="171392"/>
                    <a:pt x="6447" y="177839"/>
                    <a:pt x="14400" y="177839"/>
                  </a:cubicBezTo>
                  <a:lnTo>
                    <a:pt x="187530" y="177839"/>
                  </a:lnTo>
                  <a:lnTo>
                    <a:pt x="191003" y="176400"/>
                  </a:lnTo>
                  <a:lnTo>
                    <a:pt x="192412" y="176614"/>
                  </a:lnTo>
                  <a:lnTo>
                    <a:pt x="194880" y="174795"/>
                  </a:lnTo>
                  <a:lnTo>
                    <a:pt x="197712" y="173622"/>
                  </a:lnTo>
                  <a:lnTo>
                    <a:pt x="198257" y="172305"/>
                  </a:lnTo>
                  <a:lnTo>
                    <a:pt x="201284" y="170075"/>
                  </a:lnTo>
                  <a:lnTo>
                    <a:pt x="290732" y="21841"/>
                  </a:lnTo>
                  <a:cubicBezTo>
                    <a:pt x="294841" y="15032"/>
                    <a:pt x="292652" y="6181"/>
                    <a:pt x="285843" y="2073"/>
                  </a:cubicBezTo>
                  <a:cubicBezTo>
                    <a:pt x="282438" y="18"/>
                    <a:pt x="278523" y="-462"/>
                    <a:pt x="274945" y="423"/>
                  </a:cubicBezTo>
                  <a:close/>
                </a:path>
              </a:pathLst>
            </a:custGeom>
            <a:solidFill>
              <a:srgbClr val="2E40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xmlns="" id="{5A633A12-FEAA-4551-8296-2DC1379A9B9C}"/>
              </a:ext>
            </a:extLst>
          </p:cNvPr>
          <p:cNvSpPr/>
          <p:nvPr/>
        </p:nvSpPr>
        <p:spPr>
          <a:xfrm>
            <a:off x="7558771" y="4650822"/>
            <a:ext cx="1498514" cy="619125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3F97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xmlns="" id="{EB590253-7B7B-4B73-9AFC-D31C97CE7590}"/>
              </a:ext>
            </a:extLst>
          </p:cNvPr>
          <p:cNvSpPr txBox="1"/>
          <p:nvPr/>
        </p:nvSpPr>
        <p:spPr>
          <a:xfrm>
            <a:off x="3187903" y="4821115"/>
            <a:ext cx="1383712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설계 및 기능구현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675687C1-A946-48E6-81D7-2A4827B882B3}"/>
              </a:ext>
            </a:extLst>
          </p:cNvPr>
          <p:cNvSpPr txBox="1"/>
          <p:nvPr/>
        </p:nvSpPr>
        <p:spPr>
          <a:xfrm>
            <a:off x="5402041" y="4821115"/>
            <a:ext cx="1383712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구축 및 기능구현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8D7C2A7A-031D-41F5-83C2-6FD3E3485B46}"/>
              </a:ext>
            </a:extLst>
          </p:cNvPr>
          <p:cNvSpPr txBox="1"/>
          <p:nvPr/>
        </p:nvSpPr>
        <p:spPr>
          <a:xfrm>
            <a:off x="7774869" y="4821115"/>
            <a:ext cx="1066319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UI</a:t>
            </a:r>
            <a:r>
              <a:rPr lang="ko-KR" altLang="en-US" sz="11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F97A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설계 및 구현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0E1D6CAE-E541-4825-A7AB-575EFC3C1418}"/>
              </a:ext>
            </a:extLst>
          </p:cNvPr>
          <p:cNvSpPr txBox="1"/>
          <p:nvPr/>
        </p:nvSpPr>
        <p:spPr>
          <a:xfrm>
            <a:off x="5640884" y="2946879"/>
            <a:ext cx="9060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천세은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0E1D6CAE-E541-4825-A7AB-575EFC3C1418}"/>
              </a:ext>
            </a:extLst>
          </p:cNvPr>
          <p:cNvSpPr txBox="1"/>
          <p:nvPr/>
        </p:nvSpPr>
        <p:spPr>
          <a:xfrm>
            <a:off x="7855020" y="2946879"/>
            <a:ext cx="9060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홍민지</a:t>
            </a:r>
          </a:p>
        </p:txBody>
      </p:sp>
    </p:spTree>
    <p:extLst>
      <p:ext uri="{BB962C8B-B14F-4D97-AF65-F5344CB8AC3E}">
        <p14:creationId xmlns:p14="http://schemas.microsoft.com/office/powerpoint/2010/main" val="394818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A68708D-2ADB-46F8-89BC-E2BD56A8AE8C}"/>
              </a:ext>
            </a:extLst>
          </p:cNvPr>
          <p:cNvSpPr/>
          <p:nvPr/>
        </p:nvSpPr>
        <p:spPr>
          <a:xfrm>
            <a:off x="9789511" y="-656520"/>
            <a:ext cx="494474" cy="494474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649E323-5A0F-4262-AC10-FB2C174629C5}"/>
              </a:ext>
            </a:extLst>
          </p:cNvPr>
          <p:cNvSpPr/>
          <p:nvPr/>
        </p:nvSpPr>
        <p:spPr>
          <a:xfrm>
            <a:off x="10425516" y="-656520"/>
            <a:ext cx="494474" cy="494474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11061521" y="-656520"/>
            <a:ext cx="494474" cy="494474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7B2001E-EECF-4821-9099-4CF1ECFDDA7B}"/>
              </a:ext>
            </a:extLst>
          </p:cNvPr>
          <p:cNvSpPr/>
          <p:nvPr/>
        </p:nvSpPr>
        <p:spPr>
          <a:xfrm>
            <a:off x="11697526" y="-656520"/>
            <a:ext cx="494474" cy="494474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8CBE957-F639-49DD-AA30-20E7F460F530}"/>
              </a:ext>
            </a:extLst>
          </p:cNvPr>
          <p:cNvSpPr/>
          <p:nvPr/>
        </p:nvSpPr>
        <p:spPr>
          <a:xfrm>
            <a:off x="3392566" y="1315437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xmlns="" id="{F6735141-9122-4562-896D-6877DF16D46B}"/>
              </a:ext>
            </a:extLst>
          </p:cNvPr>
          <p:cNvSpPr/>
          <p:nvPr/>
        </p:nvSpPr>
        <p:spPr>
          <a:xfrm>
            <a:off x="3273667" y="702821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9417A787-A310-4720-AF59-F3EA9FBCEAEE}"/>
              </a:ext>
            </a:extLst>
          </p:cNvPr>
          <p:cNvSpPr/>
          <p:nvPr/>
        </p:nvSpPr>
        <p:spPr>
          <a:xfrm>
            <a:off x="8986400" y="1187538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87AACFD9-75B4-4FEC-975D-5950CEB9C4A5}"/>
              </a:ext>
            </a:extLst>
          </p:cNvPr>
          <p:cNvSpPr/>
          <p:nvPr/>
        </p:nvSpPr>
        <p:spPr>
          <a:xfrm>
            <a:off x="8780558" y="700605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E3E4FE8B-7C79-40ED-B087-83FD19CFA447}"/>
              </a:ext>
            </a:extLst>
          </p:cNvPr>
          <p:cNvSpPr/>
          <p:nvPr/>
        </p:nvSpPr>
        <p:spPr>
          <a:xfrm>
            <a:off x="5372888" y="641526"/>
            <a:ext cx="14462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DB 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설계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xmlns="" id="{30E76C3D-D8C6-4D2B-82DD-4E08BA04AEFC}"/>
              </a:ext>
            </a:extLst>
          </p:cNvPr>
          <p:cNvSpPr/>
          <p:nvPr/>
        </p:nvSpPr>
        <p:spPr>
          <a:xfrm>
            <a:off x="8668254" y="1363925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9BDE9CF8-847B-497A-9D75-AABC5630067A}"/>
              </a:ext>
            </a:extLst>
          </p:cNvPr>
          <p:cNvSpPr/>
          <p:nvPr/>
        </p:nvSpPr>
        <p:spPr>
          <a:xfrm>
            <a:off x="3098862" y="1006494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4F219CC5-02FD-4E88-8CB8-DB6B9882D10C}"/>
              </a:ext>
            </a:extLst>
          </p:cNvPr>
          <p:cNvSpPr/>
          <p:nvPr/>
        </p:nvSpPr>
        <p:spPr>
          <a:xfrm>
            <a:off x="4586088" y="4180039"/>
            <a:ext cx="1284652" cy="157482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7927660" y="2095317"/>
            <a:ext cx="1260728" cy="227260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43AF0536-C112-4A61-B6A0-CC157A880D23}"/>
              </a:ext>
            </a:extLst>
          </p:cNvPr>
          <p:cNvSpPr/>
          <p:nvPr/>
        </p:nvSpPr>
        <p:spPr>
          <a:xfrm>
            <a:off x="1291074" y="2131363"/>
            <a:ext cx="1284652" cy="193486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3289B673-C1B0-4B86-996A-AA5CB68BB90C}"/>
              </a:ext>
            </a:extLst>
          </p:cNvPr>
          <p:cNvSpPr txBox="1"/>
          <p:nvPr/>
        </p:nvSpPr>
        <p:spPr>
          <a:xfrm>
            <a:off x="1223734" y="1804169"/>
            <a:ext cx="1061509" cy="268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Member(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68BE457B-49BB-41FD-8D7B-45D9A10CF686}"/>
              </a:ext>
            </a:extLst>
          </p:cNvPr>
          <p:cNvSpPr txBox="1"/>
          <p:nvPr/>
        </p:nvSpPr>
        <p:spPr>
          <a:xfrm>
            <a:off x="2892123" y="1804169"/>
            <a:ext cx="1051891" cy="268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Product(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C9A3A61D-CD1A-42AE-8BBC-86FAADB08BF7}"/>
              </a:ext>
            </a:extLst>
          </p:cNvPr>
          <p:cNvSpPr txBox="1"/>
          <p:nvPr/>
        </p:nvSpPr>
        <p:spPr>
          <a:xfrm>
            <a:off x="4523708" y="1804169"/>
            <a:ext cx="910827" cy="268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Order(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8026B2AC-5A10-49C0-9A2D-EB014B7F9261}"/>
              </a:ext>
            </a:extLst>
          </p:cNvPr>
          <p:cNvSpPr txBox="1"/>
          <p:nvPr/>
        </p:nvSpPr>
        <p:spPr>
          <a:xfrm>
            <a:off x="1379966" y="2070615"/>
            <a:ext cx="1042273" cy="19956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m_id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m_password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m_name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m_tel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m_job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m_field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+mj-lt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+mj-lt"/>
                <a:ea typeface="나눔고딕" panose="020D0604000000000000" pitchFamily="50" charset="-127"/>
              </a:rPr>
              <a:t>hashed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43AF0536-C112-4A61-B6A0-CC157A880D23}"/>
              </a:ext>
            </a:extLst>
          </p:cNvPr>
          <p:cNvSpPr/>
          <p:nvPr/>
        </p:nvSpPr>
        <p:spPr>
          <a:xfrm>
            <a:off x="2928151" y="2131363"/>
            <a:ext cx="1284652" cy="17092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43AF0536-C112-4A61-B6A0-CC157A880D23}"/>
              </a:ext>
            </a:extLst>
          </p:cNvPr>
          <p:cNvSpPr/>
          <p:nvPr/>
        </p:nvSpPr>
        <p:spPr>
          <a:xfrm>
            <a:off x="4586088" y="2131363"/>
            <a:ext cx="1284652" cy="157482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8026B2AC-5A10-49C0-9A2D-EB014B7F9261}"/>
              </a:ext>
            </a:extLst>
          </p:cNvPr>
          <p:cNvSpPr txBox="1"/>
          <p:nvPr/>
        </p:nvSpPr>
        <p:spPr>
          <a:xfrm>
            <a:off x="3094370" y="2122010"/>
            <a:ext cx="915635" cy="17186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p_Name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p_img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p_price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p_quantity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buycode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8026B2AC-5A10-49C0-9A2D-EB014B7F9261}"/>
              </a:ext>
            </a:extLst>
          </p:cNvPr>
          <p:cNvSpPr txBox="1"/>
          <p:nvPr/>
        </p:nvSpPr>
        <p:spPr>
          <a:xfrm>
            <a:off x="4762918" y="2156636"/>
            <a:ext cx="878189" cy="14416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o_name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o_tel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o_address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o_time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C9A3A61D-CD1A-42AE-8BBC-86FAADB08BF7}"/>
              </a:ext>
            </a:extLst>
          </p:cNvPr>
          <p:cNvSpPr txBox="1"/>
          <p:nvPr/>
        </p:nvSpPr>
        <p:spPr>
          <a:xfrm>
            <a:off x="6169552" y="1804169"/>
            <a:ext cx="1013419" cy="268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Waybill(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운송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43AF0536-C112-4A61-B6A0-CC157A880D23}"/>
              </a:ext>
            </a:extLst>
          </p:cNvPr>
          <p:cNvSpPr/>
          <p:nvPr/>
        </p:nvSpPr>
        <p:spPr>
          <a:xfrm>
            <a:off x="6231932" y="2131363"/>
            <a:ext cx="1284652" cy="2356142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8026B2AC-5A10-49C0-9A2D-EB014B7F9261}"/>
              </a:ext>
            </a:extLst>
          </p:cNvPr>
          <p:cNvSpPr txBox="1"/>
          <p:nvPr/>
        </p:nvSpPr>
        <p:spPr>
          <a:xfrm>
            <a:off x="6401004" y="2142792"/>
            <a:ext cx="972510" cy="2272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w_Id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o_name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o_tel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o_address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w_waycode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o_time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w_time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7C17C605-1F8D-437F-9A8C-EED4B9BF2F6C}"/>
              </a:ext>
            </a:extLst>
          </p:cNvPr>
          <p:cNvSpPr txBox="1"/>
          <p:nvPr/>
        </p:nvSpPr>
        <p:spPr>
          <a:xfrm>
            <a:off x="4523708" y="3827572"/>
            <a:ext cx="1569660" cy="268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Order_detail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상세주문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97790138-423B-4378-A245-52AAA5B62822}"/>
              </a:ext>
            </a:extLst>
          </p:cNvPr>
          <p:cNvSpPr txBox="1"/>
          <p:nvPr/>
        </p:nvSpPr>
        <p:spPr>
          <a:xfrm>
            <a:off x="4764342" y="4208789"/>
            <a:ext cx="915635" cy="14416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d_id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p_name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o_quantity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BD690206-E6CB-4219-A3FA-F04F118B6032}"/>
              </a:ext>
            </a:extLst>
          </p:cNvPr>
          <p:cNvSpPr txBox="1"/>
          <p:nvPr/>
        </p:nvSpPr>
        <p:spPr>
          <a:xfrm>
            <a:off x="6169552" y="4600517"/>
            <a:ext cx="136608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No_Waybill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5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미운송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4C2D6256-0320-4F8F-96CE-4BE025156ECE}"/>
              </a:ext>
            </a:extLst>
          </p:cNvPr>
          <p:cNvSpPr/>
          <p:nvPr/>
        </p:nvSpPr>
        <p:spPr>
          <a:xfrm>
            <a:off x="6231932" y="4927711"/>
            <a:ext cx="1284652" cy="1574823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endParaRPr lang="ko-KR" altLang="en-US" sz="135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FD240452-A1CE-4BCD-ACB1-C4669212A0A4}"/>
              </a:ext>
            </a:extLst>
          </p:cNvPr>
          <p:cNvSpPr txBox="1"/>
          <p:nvPr/>
        </p:nvSpPr>
        <p:spPr>
          <a:xfrm>
            <a:off x="6401004" y="4939140"/>
            <a:ext cx="878189" cy="14416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o_Id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o_name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o_tel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o_address</a:t>
            </a:r>
            <a:endParaRPr lang="en-US" altLang="ko-KR" sz="1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err="1">
                <a:solidFill>
                  <a:schemeClr val="bg1"/>
                </a:solidFill>
              </a:rPr>
              <a:t>o_time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379898FA-492D-40E8-9415-37B22A4D7A35}"/>
              </a:ext>
            </a:extLst>
          </p:cNvPr>
          <p:cNvSpPr txBox="1"/>
          <p:nvPr/>
        </p:nvSpPr>
        <p:spPr>
          <a:xfrm>
            <a:off x="7891632" y="1804169"/>
            <a:ext cx="955711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Buying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발주</a:t>
            </a:r>
            <a:r>
              <a:rPr lang="en-US" altLang="ko-KR" sz="105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AD40D3D7-D25B-4A58-A1D6-1235DB4DECDC}"/>
              </a:ext>
            </a:extLst>
          </p:cNvPr>
          <p:cNvSpPr txBox="1"/>
          <p:nvPr/>
        </p:nvSpPr>
        <p:spPr>
          <a:xfrm>
            <a:off x="8128136" y="2052901"/>
            <a:ext cx="9156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/>
              <a:t>b_id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p_id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p_name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/>
              <a:t>p_img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/>
              <a:t>p_price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/>
              <a:t>p_quantity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/>
              <a:t>b_time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/>
              <a:t>buycode</a:t>
            </a:r>
            <a:endParaRPr lang="en-US" altLang="ko-KR" sz="1200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8D6BFF7C-1D2D-4AF2-8E22-9DA764411E26}"/>
              </a:ext>
            </a:extLst>
          </p:cNvPr>
          <p:cNvSpPr/>
          <p:nvPr/>
        </p:nvSpPr>
        <p:spPr>
          <a:xfrm>
            <a:off x="9588826" y="2095317"/>
            <a:ext cx="1260728" cy="2000405"/>
          </a:xfrm>
          <a:prstGeom prst="rect">
            <a:avLst/>
          </a:prstGeom>
          <a:solidFill>
            <a:srgbClr val="FFD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379898FA-492D-40E8-9415-37B22A4D7A35}"/>
              </a:ext>
            </a:extLst>
          </p:cNvPr>
          <p:cNvSpPr txBox="1"/>
          <p:nvPr/>
        </p:nvSpPr>
        <p:spPr>
          <a:xfrm>
            <a:off x="9552798" y="1804169"/>
            <a:ext cx="117371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05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Commdity</a:t>
            </a:r>
            <a:r>
              <a:rPr lang="en-US" altLang="ko-KR" sz="105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5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재고</a:t>
            </a:r>
            <a:r>
              <a:rPr lang="en-US" altLang="ko-KR" sz="105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E405A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5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E405A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AD40D3D7-D25B-4A58-A1D6-1235DB4DECDC}"/>
              </a:ext>
            </a:extLst>
          </p:cNvPr>
          <p:cNvSpPr txBox="1"/>
          <p:nvPr/>
        </p:nvSpPr>
        <p:spPr>
          <a:xfrm>
            <a:off x="9789302" y="2052901"/>
            <a:ext cx="67518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c_id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p_id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c_basic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c_in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c_out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c_close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 err="1" smtClean="0"/>
              <a:t>c_time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405094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530774"/>
              </p:ext>
            </p:extLst>
          </p:nvPr>
        </p:nvGraphicFramePr>
        <p:xfrm>
          <a:off x="635345" y="1882065"/>
          <a:ext cx="10939462" cy="450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38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3282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40061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09110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091105"/>
              </a:tblGrid>
              <a:tr h="402287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admin(</a:t>
                      </a:r>
                      <a:r>
                        <a:rPr lang="ko-KR" altLang="en-US" sz="18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관리자</a:t>
                      </a:r>
                      <a:r>
                        <a:rPr lang="en-US" altLang="ko-KR" sz="18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E405A"/>
                    </a:solidFill>
                  </a:tcPr>
                </a:tc>
              </a:tr>
              <a:tr h="4022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buying(</a:t>
                      </a:r>
                      <a:r>
                        <a:rPr lang="ko-KR" altLang="en-US" sz="14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발주</a:t>
                      </a:r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commodity(</a:t>
                      </a:r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재고</a:t>
                      </a:r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err="1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grossprofit</a:t>
                      </a:r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(</a:t>
                      </a:r>
                      <a:r>
                        <a:rPr lang="ko-KR" altLang="en-US" sz="1400" b="1" dirty="0" err="1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매출총이익</a:t>
                      </a:r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order(</a:t>
                      </a:r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주문</a:t>
                      </a:r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shipping(</a:t>
                      </a:r>
                      <a:r>
                        <a:rPr lang="ko-KR" altLang="en-US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운송</a:t>
                      </a:r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3026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Orderhistory.java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Orderhistory.all_selectTime.java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Orderhistoryall.java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Commodity_detail.jsp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Commodity_now.jsp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Commodity.jsp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Commoditydb_detail.jsp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Commoditydb.jsp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grossprofit_buying_detail.jsp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grossprofit_buying_selectTime.jsp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grossprofit_buying.jsp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grossprofit_ship_detail.jsp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grossprofit_ship_selectTime.jsp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grossprofit_ship.jsp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grossprofit_shop_detail.jsp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grossprofit_shop_selectTime.jsp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grossprofit_shop.jsp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grossprofitAll_selectTime.jsp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grossprofitAlI.jsp</a:t>
                      </a:r>
                      <a:endParaRPr lang="ko-KR" altLang="en-US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endParaRPr lang="en-US" altLang="ko-KR" sz="1100" b="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1100" b="0" dirty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Detail.jsp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sales.jsp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selecttime.jsp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Order.jsp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noshippinghistory.jsp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Shipping_selectTime.jsp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100" dirty="0" smtClean="0">
                          <a:latin typeface="나눔고딕" pitchFamily="50" charset="-127"/>
                          <a:ea typeface="나눔고딕" pitchFamily="50" charset="-127"/>
                        </a:rPr>
                        <a:t>Shipping. .</a:t>
                      </a: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Shippinghistory</a:t>
                      </a:r>
                      <a:r>
                        <a:rPr lang="en-US" altLang="ko-KR" sz="1100" dirty="0" smtClean="0">
                          <a:latin typeface="나눔고딕" pitchFamily="50" charset="-127"/>
                          <a:ea typeface="나눔고딕" pitchFamily="50" charset="-127"/>
                        </a:rPr>
                        <a:t>. .</a:t>
                      </a:r>
                      <a:r>
                        <a:rPr lang="en-US" altLang="ko-KR" sz="11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jsp</a:t>
                      </a:r>
                      <a:endParaRPr lang="en-US" altLang="ko-KR" sz="11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205924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593308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078025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591092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254412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896981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4531316" y="565578"/>
            <a:ext cx="312938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Folder </a:t>
            </a:r>
            <a:r>
              <a:rPr lang="ko-KR" altLang="en-US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구조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6366" y="1400785"/>
            <a:ext cx="155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나눔고딕" pitchFamily="50" charset="-127"/>
                <a:ea typeface="나눔고딕" pitchFamily="50" charset="-127"/>
              </a:rPr>
              <a:t>웹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341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832596"/>
              </p:ext>
            </p:extLst>
          </p:nvPr>
        </p:nvGraphicFramePr>
        <p:xfrm>
          <a:off x="2105667" y="2090181"/>
          <a:ext cx="8087208" cy="36966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57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573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573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22759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index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</a:tr>
              <a:tr h="371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buying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carrier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index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9613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Buying.jsp</a:t>
                      </a:r>
                      <a:endParaRPr lang="en-US" altLang="ko-KR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Buyingall_selectTime.jsp</a:t>
                      </a:r>
                      <a:endParaRPr lang="en-US" altLang="ko-KR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Buying.alljsp</a:t>
                      </a:r>
                      <a:endParaRPr lang="en-US" altLang="ko-KR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Carrier_selectTime.jsp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Carrier.jsp</a:t>
                      </a:r>
                      <a:endParaRPr lang="en-US" altLang="ko-KR" sz="1200" i="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alerMsg.jsp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bed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chair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index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light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login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Product_list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signup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kern="1200" dirty="0" smtClean="0">
                        <a:solidFill>
                          <a:schemeClr val="tx1"/>
                        </a:solidFill>
                        <a:latin typeface="나눔고딕" pitchFamily="50" charset="-127"/>
                        <a:ea typeface="나눔고딕" pitchFamily="50" charset="-127"/>
                        <a:cs typeface="+mn-cs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Storage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en-US" altLang="ko-KR" sz="1200" i="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i="0" dirty="0" err="1" smtClean="0">
                          <a:latin typeface="나눔고딕" pitchFamily="50" charset="-127"/>
                          <a:ea typeface="나눔고딕" pitchFamily="50" charset="-127"/>
                        </a:rPr>
                        <a:t>tables</a:t>
                      </a:r>
                      <a:r>
                        <a:rPr lang="en-US" altLang="ko-KR" sz="1200" i="0" kern="1200" dirty="0" err="1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.jsp</a:t>
                      </a:r>
                      <a:endParaRPr lang="ko-KR" altLang="en-US" sz="1200" i="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205924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593308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078025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591092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254412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896981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4531316" y="565578"/>
            <a:ext cx="312938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Folder </a:t>
            </a:r>
            <a:r>
              <a:rPr lang="ko-KR" altLang="en-US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구조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259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748486"/>
              </p:ext>
            </p:extLst>
          </p:nvPr>
        </p:nvGraphicFramePr>
        <p:xfrm>
          <a:off x="1742541" y="2322358"/>
          <a:ext cx="8977914" cy="37519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926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9263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92638"/>
              </a:tblGrid>
              <a:tr h="31036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member</a:t>
                      </a: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product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  <a:latin typeface="나눔고딕 ExtraBold" pitchFamily="50" charset="-127"/>
                          <a:ea typeface="나눔고딕 ExtraBold" pitchFamily="50" charset="-127"/>
                        </a:rPr>
                        <a:t>waybill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나눔고딕 ExtraBold" pitchFamily="50" charset="-127"/>
                        <a:ea typeface="나눔고딕 ExtraBold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97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827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Bcrypt.java</a:t>
                      </a:r>
                      <a:endParaRPr lang="ko-KR" altLang="en-US" sz="12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buyingDTO</a:t>
                      </a: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NoWaybillDTO.java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836675">
                <a:tc rowSpan="3"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MemberDAO.java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MemberDTO.java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MemberProc.java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CommodityDAO.java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CommodityDTO.java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CommodityProc.java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DetailOrderDTO.java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OrdersDAO.java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OrdersDTO.java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OrdersProc.java</a:t>
                      </a: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WaybillDAO.java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WaybillDTO.java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WaybillProc.java</a:t>
                      </a: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64532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dirty="0" smtClean="0"/>
                    </a:p>
                  </a:txBody>
                  <a:tcPr marL="101163" marR="101163" marT="50582" marB="50582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ProductDAO.java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1200" dirty="0" smtClean="0">
                          <a:solidFill>
                            <a:schemeClr val="tx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ProductDTO.java</a:t>
                      </a:r>
                      <a:endParaRPr lang="ko-KR" altLang="en-US" sz="1200" dirty="0" smtClean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 smtClean="0"/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8275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 smtClean="0"/>
                    </a:p>
                  </a:txBody>
                  <a:tcPr marL="90720" marR="90720" marT="45360" marB="4536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latin typeface="나눔고딕" pitchFamily="50" charset="-127"/>
                          <a:ea typeface="나눔고딕" pitchFamily="50" charset="-127"/>
                        </a:rPr>
                        <a:t>FileProc.java</a:t>
                      </a:r>
                      <a:endParaRPr lang="ko-KR" altLang="en-US" sz="1200" dirty="0"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800" dirty="0"/>
                    </a:p>
                  </a:txBody>
                  <a:tcPr marL="90720" marR="90720" marT="45360" marB="453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662644" y="1844666"/>
            <a:ext cx="1557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자바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E77E1A57-100C-4BBA-8CA2-2C4F35811FE7}"/>
              </a:ext>
            </a:extLst>
          </p:cNvPr>
          <p:cNvSpPr/>
          <p:nvPr/>
        </p:nvSpPr>
        <p:spPr>
          <a:xfrm>
            <a:off x="3392566" y="1205924"/>
            <a:ext cx="158255" cy="158255"/>
          </a:xfrm>
          <a:prstGeom prst="rect">
            <a:avLst/>
          </a:prstGeom>
          <a:solidFill>
            <a:srgbClr val="3F9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C0B9BA8C-BD3D-4F73-93D7-2C65776AE52B}"/>
              </a:ext>
            </a:extLst>
          </p:cNvPr>
          <p:cNvSpPr/>
          <p:nvPr/>
        </p:nvSpPr>
        <p:spPr>
          <a:xfrm>
            <a:off x="3273667" y="593308"/>
            <a:ext cx="118899" cy="118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380C7D97-88EF-4DFC-92A7-8F7A229968E5}"/>
              </a:ext>
            </a:extLst>
          </p:cNvPr>
          <p:cNvSpPr/>
          <p:nvPr/>
        </p:nvSpPr>
        <p:spPr>
          <a:xfrm>
            <a:off x="8986400" y="1078025"/>
            <a:ext cx="127899" cy="127899"/>
          </a:xfrm>
          <a:prstGeom prst="rect">
            <a:avLst/>
          </a:prstGeom>
          <a:solidFill>
            <a:srgbClr val="FC9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8C223465-464B-4D4E-AE5B-D49CD37DCE57}"/>
              </a:ext>
            </a:extLst>
          </p:cNvPr>
          <p:cNvSpPr/>
          <p:nvPr/>
        </p:nvSpPr>
        <p:spPr>
          <a:xfrm>
            <a:off x="8780558" y="591092"/>
            <a:ext cx="163335" cy="163335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38B71D95-2DA6-4A84-BD76-6EDA9B3BE3FB}"/>
              </a:ext>
            </a:extLst>
          </p:cNvPr>
          <p:cNvSpPr/>
          <p:nvPr/>
        </p:nvSpPr>
        <p:spPr>
          <a:xfrm>
            <a:off x="8668254" y="1254412"/>
            <a:ext cx="118899" cy="118899"/>
          </a:xfrm>
          <a:prstGeom prst="rect">
            <a:avLst/>
          </a:prstGeom>
          <a:solidFill>
            <a:srgbClr val="FFEC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B8A0F86-9F48-484E-B8F0-B17139C382A7}"/>
              </a:ext>
            </a:extLst>
          </p:cNvPr>
          <p:cNvSpPr/>
          <p:nvPr/>
        </p:nvSpPr>
        <p:spPr>
          <a:xfrm>
            <a:off x="3098862" y="896981"/>
            <a:ext cx="133813" cy="133813"/>
          </a:xfrm>
          <a:prstGeom prst="rect">
            <a:avLst/>
          </a:prstGeom>
          <a:solidFill>
            <a:srgbClr val="2E4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A180C15E-7212-4888-9A51-868C6DF6993F}"/>
              </a:ext>
            </a:extLst>
          </p:cNvPr>
          <p:cNvSpPr/>
          <p:nvPr/>
        </p:nvSpPr>
        <p:spPr>
          <a:xfrm>
            <a:off x="4531316" y="565578"/>
            <a:ext cx="312938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Folder </a:t>
            </a:r>
            <a:r>
              <a:rPr lang="ko-KR" altLang="en-US" sz="40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구조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1398</Words>
  <Application>Microsoft Office PowerPoint</Application>
  <PresentationFormat>사용자 지정</PresentationFormat>
  <Paragraphs>642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굴림</vt:lpstr>
      <vt:lpstr>Arial</vt:lpstr>
      <vt:lpstr>맑은 고딕</vt:lpstr>
      <vt:lpstr>타이포_쌍문동 B</vt:lpstr>
      <vt:lpstr>나눔고딕</vt:lpstr>
      <vt:lpstr>나눔고딕 ExtraBold</vt:lpstr>
      <vt:lpstr>D2Coding ligature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병조 민</dc:creator>
  <cp:lastModifiedBy>714-</cp:lastModifiedBy>
  <cp:revision>472</cp:revision>
  <dcterms:created xsi:type="dcterms:W3CDTF">2018-12-16T08:22:25Z</dcterms:created>
  <dcterms:modified xsi:type="dcterms:W3CDTF">2019-05-17T06:51:46Z</dcterms:modified>
</cp:coreProperties>
</file>

<file path=docProps/thumbnail.jpeg>
</file>